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2"/>
  </p:notesMasterIdLst>
  <p:sldIdLst>
    <p:sldId id="268" r:id="rId3"/>
    <p:sldId id="262" r:id="rId4"/>
    <p:sldId id="270" r:id="rId5"/>
    <p:sldId id="271" r:id="rId6"/>
    <p:sldId id="272" r:id="rId7"/>
    <p:sldId id="273" r:id="rId8"/>
    <p:sldId id="274" r:id="rId9"/>
    <p:sldId id="275" r:id="rId10"/>
    <p:sldId id="276" r:id="rId11"/>
    <p:sldId id="277" r:id="rId12"/>
    <p:sldId id="278" r:id="rId13"/>
    <p:sldId id="279" r:id="rId14"/>
    <p:sldId id="296" r:id="rId15"/>
    <p:sldId id="288" r:id="rId16"/>
    <p:sldId id="289" r:id="rId17"/>
    <p:sldId id="290" r:id="rId18"/>
    <p:sldId id="291" r:id="rId19"/>
    <p:sldId id="292" r:id="rId20"/>
    <p:sldId id="293" r:id="rId21"/>
    <p:sldId id="294" r:id="rId22"/>
    <p:sldId id="295" r:id="rId23"/>
    <p:sldId id="280" r:id="rId24"/>
    <p:sldId id="285" r:id="rId25"/>
    <p:sldId id="281" r:id="rId26"/>
    <p:sldId id="286" r:id="rId27"/>
    <p:sldId id="282" r:id="rId28"/>
    <p:sldId id="283" r:id="rId29"/>
    <p:sldId id="287" r:id="rId30"/>
    <p:sldId id="284" r:id="rId31"/>
  </p:sldIdLst>
  <p:sldSz cx="9144000" cy="6858000" type="screen4x3"/>
  <p:notesSz cx="6858000" cy="9144000"/>
  <p:defaultTextStyle>
    <a:defPPr>
      <a:defRPr lang="fr-FR"/>
    </a:defPPr>
    <a:lvl1pPr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1pPr>
    <a:lvl2pPr marL="4572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2pPr>
    <a:lvl3pPr marL="9144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3pPr>
    <a:lvl4pPr marL="13716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4pPr>
    <a:lvl5pPr marL="1828800" algn="l" rtl="0" eaLnBrk="0" fontAlgn="base" hangingPunct="0">
      <a:spcBef>
        <a:spcPct val="0"/>
      </a:spcBef>
      <a:spcAft>
        <a:spcPct val="0"/>
      </a:spcAft>
      <a:defRPr sz="1000" b="1" kern="1200">
        <a:solidFill>
          <a:schemeClr val="bg1"/>
        </a:solidFill>
        <a:latin typeface="Arial" panose="020B0604020202020204" pitchFamily="34" charset="0"/>
        <a:ea typeface="+mn-ea"/>
        <a:cs typeface="+mn-cs"/>
      </a:defRPr>
    </a:lvl5pPr>
    <a:lvl6pPr marL="2286000" algn="l" defTabSz="914400" rtl="0" eaLnBrk="1" latinLnBrk="0" hangingPunct="1">
      <a:defRPr sz="1000" b="1" kern="1200">
        <a:solidFill>
          <a:schemeClr val="bg1"/>
        </a:solidFill>
        <a:latin typeface="Arial" panose="020B0604020202020204" pitchFamily="34" charset="0"/>
        <a:ea typeface="+mn-ea"/>
        <a:cs typeface="+mn-cs"/>
      </a:defRPr>
    </a:lvl6pPr>
    <a:lvl7pPr marL="2743200" algn="l" defTabSz="914400" rtl="0" eaLnBrk="1" latinLnBrk="0" hangingPunct="1">
      <a:defRPr sz="1000" b="1" kern="1200">
        <a:solidFill>
          <a:schemeClr val="bg1"/>
        </a:solidFill>
        <a:latin typeface="Arial" panose="020B0604020202020204" pitchFamily="34" charset="0"/>
        <a:ea typeface="+mn-ea"/>
        <a:cs typeface="+mn-cs"/>
      </a:defRPr>
    </a:lvl7pPr>
    <a:lvl8pPr marL="3200400" algn="l" defTabSz="914400" rtl="0" eaLnBrk="1" latinLnBrk="0" hangingPunct="1">
      <a:defRPr sz="1000" b="1" kern="1200">
        <a:solidFill>
          <a:schemeClr val="bg1"/>
        </a:solidFill>
        <a:latin typeface="Arial" panose="020B0604020202020204" pitchFamily="34" charset="0"/>
        <a:ea typeface="+mn-ea"/>
        <a:cs typeface="+mn-cs"/>
      </a:defRPr>
    </a:lvl8pPr>
    <a:lvl9pPr marL="3657600" algn="l" defTabSz="914400" rtl="0" eaLnBrk="1" latinLnBrk="0" hangingPunct="1">
      <a:defRPr sz="1000" b="1"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1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2F2"/>
    <a:srgbClr val="D4E3F7"/>
    <a:srgbClr val="DDDDDD"/>
    <a:srgbClr val="EAEAEA"/>
    <a:srgbClr val="96B8D6"/>
    <a:srgbClr val="B4CCE2"/>
    <a:srgbClr val="0067A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4" autoAdjust="0"/>
    <p:restoredTop sz="94777"/>
  </p:normalViewPr>
  <p:slideViewPr>
    <p:cSldViewPr snapToGrid="0">
      <p:cViewPr varScale="1">
        <p:scale>
          <a:sx n="108" d="100"/>
          <a:sy n="108" d="100"/>
        </p:scale>
        <p:origin x="2100" y="108"/>
      </p:cViewPr>
      <p:guideLst>
        <p:guide orient="horz" pos="1680"/>
        <p:guide pos="115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smtClean="0">
                <a:solidFill>
                  <a:schemeClr val="tx1"/>
                </a:solidFill>
              </a:defRPr>
            </a:lvl1pPr>
          </a:lstStyle>
          <a:p>
            <a:pPr>
              <a:defRPr/>
            </a:pPr>
            <a:endParaRPr lang="en-GB"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b="0" smtClean="0">
                <a:solidFill>
                  <a:schemeClr val="tx1"/>
                </a:solidFill>
              </a:defRPr>
            </a:lvl1pPr>
          </a:lstStyle>
          <a:p>
            <a:pPr>
              <a:defRPr/>
            </a:pPr>
            <a:endParaRPr lang="en-GB" alt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defRPr>
            </a:lvl1pPr>
          </a:lstStyle>
          <a:p>
            <a:pPr>
              <a:defRPr/>
            </a:pPr>
            <a:fld id="{8EEEF6CB-C50F-488A-99E7-79215D4B1CC0}" type="slidenum">
              <a:rPr lang="en-GB" altLang="en-US"/>
              <a:pPr>
                <a:defRPr/>
              </a:pPr>
              <a:t>‹#›</a:t>
            </a:fld>
            <a:endParaRPr lang="en-GB" altLang="en-US"/>
          </a:p>
        </p:txBody>
      </p:sp>
    </p:spTree>
    <p:extLst>
      <p:ext uri="{BB962C8B-B14F-4D97-AF65-F5344CB8AC3E}">
        <p14:creationId xmlns:p14="http://schemas.microsoft.com/office/powerpoint/2010/main" val="26289866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2D11F8D7-571E-4947-BB12-0CF48399898F}" type="slidenum">
              <a:rPr lang="en-GB" altLang="en-US" sz="1200" b="0">
                <a:solidFill>
                  <a:schemeClr val="tx1"/>
                </a:solidFill>
              </a:rPr>
              <a:pPr/>
              <a:t>1</a:t>
            </a:fld>
            <a:endParaRPr lang="en-GB" altLang="en-US" sz="1200" b="0">
              <a:solidFill>
                <a:schemeClr val="tx1"/>
              </a:solidFill>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038459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10</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9244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11</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3330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87682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13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76269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00164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84008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24</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95953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25</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82567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26</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0510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27</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7095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253332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28</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31921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29</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50422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3</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20133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4</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111198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5</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0632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6</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58898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7</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6812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8</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30057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fld id="{0A53C477-038F-4BB3-ABF6-9AC96926A5C7}" type="slidenum">
              <a:rPr lang="en-GB" altLang="en-US" sz="1200" b="0">
                <a:solidFill>
                  <a:schemeClr val="tx1"/>
                </a:solidFill>
              </a:rPr>
              <a:pPr/>
              <a:t>9</a:t>
            </a:fld>
            <a:endParaRPr lang="en-GB" altLang="en-US" sz="1200" b="0">
              <a:solidFill>
                <a:schemeClr val="tx1"/>
              </a:solidFill>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1259868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descr="stuf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0"/>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8198" name="Rectangle 6"/>
          <p:cNvSpPr>
            <a:spLocks noGrp="1" noChangeArrowheads="1"/>
          </p:cNvSpPr>
          <p:nvPr>
            <p:ph type="subTitle" idx="1"/>
          </p:nvPr>
        </p:nvSpPr>
        <p:spPr>
          <a:xfrm>
            <a:off x="3429000" y="5029200"/>
            <a:ext cx="5715000" cy="609600"/>
          </a:xfrm>
          <a:extLst>
            <a:ext uri="{909E8E84-426E-40DD-AFC4-6F175D3DCCD1}">
              <a14:hiddenFill xmlns:a14="http://schemas.microsoft.com/office/drawing/2010/main">
                <a:solidFill>
                  <a:schemeClr val="accent1"/>
                </a:solidFill>
              </a14:hiddenFill>
            </a:ext>
          </a:extLst>
        </p:spPr>
        <p:txBody>
          <a:bodyPr/>
          <a:lstStyle>
            <a:lvl1pPr marL="0" indent="0" algn="ctr">
              <a:buFontTx/>
              <a:buNone/>
              <a:defRPr sz="2000">
                <a:solidFill>
                  <a:schemeClr val="bg1"/>
                </a:solidFill>
              </a:defRPr>
            </a:lvl1pPr>
          </a:lstStyle>
          <a:p>
            <a:pPr lvl="0"/>
            <a:r>
              <a:rPr lang="en-US" altLang="en-US" noProof="0"/>
              <a:t>Click to edit Master subtitle style</a:t>
            </a:r>
          </a:p>
        </p:txBody>
      </p:sp>
      <p:sp>
        <p:nvSpPr>
          <p:cNvPr id="8197" name="Rectangle 5"/>
          <p:cNvSpPr>
            <a:spLocks noGrp="1" noChangeArrowheads="1"/>
          </p:cNvSpPr>
          <p:nvPr>
            <p:ph type="ctrTitle"/>
          </p:nvPr>
        </p:nvSpPr>
        <p:spPr>
          <a:xfrm>
            <a:off x="3429000" y="3581400"/>
            <a:ext cx="5715000" cy="1470025"/>
          </a:xfrm>
          <a:solidFill>
            <a:schemeClr val="bg1"/>
          </a:solidFill>
          <a:extLst>
            <a:ext uri="{91240B29-F687-4F45-9708-019B960494DF}">
              <a14:hiddenLine xmlns:a14="http://schemas.microsoft.com/office/drawing/2010/main" w="9525" algn="ctr">
                <a:solidFill>
                  <a:schemeClr val="tx1"/>
                </a:solidFill>
                <a:miter lim="800000"/>
                <a:headEnd/>
                <a:tailEnd/>
              </a14:hiddenLine>
            </a:ext>
          </a:extLst>
        </p:spPr>
        <p:txBody>
          <a:bodyPr lIns="91440" anchor="t"/>
          <a:lstStyle>
            <a:lvl1pPr algn="ctr">
              <a:spcBef>
                <a:spcPct val="20000"/>
              </a:spcBef>
              <a:defRPr sz="4000" b="1">
                <a:solidFill>
                  <a:srgbClr val="FCAB1A"/>
                </a:solidFill>
                <a:latin typeface="Verdana" panose="020B0604030504040204" pitchFamily="34" charset="0"/>
              </a:defRPr>
            </a:lvl1pPr>
          </a:lstStyle>
          <a:p>
            <a:pPr lvl="0"/>
            <a:r>
              <a:rPr lang="en-US" altLang="en-US" noProof="0"/>
              <a:t>Click to edit Master title style</a:t>
            </a:r>
          </a:p>
        </p:txBody>
      </p:sp>
    </p:spTree>
    <p:extLst>
      <p:ext uri="{BB962C8B-B14F-4D97-AF65-F5344CB8AC3E}">
        <p14:creationId xmlns:p14="http://schemas.microsoft.com/office/powerpoint/2010/main" val="318511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75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15200" y="1400175"/>
            <a:ext cx="1828800" cy="47720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828800" y="1400175"/>
            <a:ext cx="5334000" cy="4772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95192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a:t>Click to edit Master title style</a:t>
            </a:r>
            <a:endParaRPr lang="en-GB"/>
          </a:p>
        </p:txBody>
      </p:sp>
      <p:sp>
        <p:nvSpPr>
          <p:cNvPr id="3" name="Chart Placeholder 2"/>
          <p:cNvSpPr>
            <a:spLocks noGrp="1"/>
          </p:cNvSpPr>
          <p:nvPr>
            <p:ph type="chart" idx="1"/>
          </p:nvPr>
        </p:nvSpPr>
        <p:spPr>
          <a:xfrm>
            <a:off x="1828800" y="2133600"/>
            <a:ext cx="7162800" cy="4038600"/>
          </a:xfrm>
        </p:spPr>
        <p:txBody>
          <a:bodyPr/>
          <a:lstStyle/>
          <a:p>
            <a:pPr lvl="0"/>
            <a:endParaRPr lang="en-GB" noProof="0"/>
          </a:p>
        </p:txBody>
      </p:sp>
    </p:spTree>
    <p:extLst>
      <p:ext uri="{BB962C8B-B14F-4D97-AF65-F5344CB8AC3E}">
        <p14:creationId xmlns:p14="http://schemas.microsoft.com/office/powerpoint/2010/main" val="2494930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1400175"/>
            <a:ext cx="7315200" cy="581025"/>
          </a:xfrm>
        </p:spPr>
        <p:txBody>
          <a:bodyPr/>
          <a:lstStyle/>
          <a:p>
            <a:r>
              <a:rPr lang="en-US"/>
              <a:t>Click to edit Master title style</a:t>
            </a:r>
            <a:endParaRPr lang="en-GB"/>
          </a:p>
        </p:txBody>
      </p:sp>
      <p:sp>
        <p:nvSpPr>
          <p:cNvPr id="3" name="Text Placeholder 2"/>
          <p:cNvSpPr>
            <a:spLocks noGrp="1"/>
          </p:cNvSpPr>
          <p:nvPr>
            <p:ph type="body" sz="half" idx="1"/>
          </p:nvPr>
        </p:nvSpPr>
        <p:spPr>
          <a:xfrm>
            <a:off x="18288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332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837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62723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8288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486400" y="2133600"/>
            <a:ext cx="35052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3105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359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8567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11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4120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2724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0" descr="stuff"/>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3"/>
          <p:cNvSpPr>
            <a:spLocks noChangeArrowheads="1"/>
          </p:cNvSpPr>
          <p:nvPr userDrawn="1"/>
        </p:nvSpPr>
        <p:spPr bwMode="auto">
          <a:xfrm>
            <a:off x="1295400" y="1752600"/>
            <a:ext cx="7848600" cy="3505200"/>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28" name="Rectangle 2"/>
          <p:cNvSpPr>
            <a:spLocks noGrp="1" noChangeArrowheads="1"/>
          </p:cNvSpPr>
          <p:nvPr>
            <p:ph type="title"/>
          </p:nvPr>
        </p:nvSpPr>
        <p:spPr bwMode="auto">
          <a:xfrm>
            <a:off x="1828800" y="1400175"/>
            <a:ext cx="7315200" cy="58102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8000" tIns="45720" rIns="91440" bIns="45720" numCol="1" anchor="ctr" anchorCtr="0" compatLnSpc="1">
            <a:prstTxWarp prst="textNoShape">
              <a:avLst/>
            </a:prstTxWarp>
          </a:bodyPr>
          <a:lstStyle/>
          <a:p>
            <a:pPr lvl="0"/>
            <a:r>
              <a:rPr lang="fr-FR" altLang="en-US"/>
              <a:t>Click to edit Master title style</a:t>
            </a:r>
          </a:p>
        </p:txBody>
      </p:sp>
      <p:sp>
        <p:nvSpPr>
          <p:cNvPr id="1029" name="Rectangle 3"/>
          <p:cNvSpPr>
            <a:spLocks noGrp="1" noChangeArrowheads="1"/>
          </p:cNvSpPr>
          <p:nvPr>
            <p:ph type="body" idx="1"/>
          </p:nvPr>
        </p:nvSpPr>
        <p:spPr bwMode="auto">
          <a:xfrm>
            <a:off x="1828800" y="2133600"/>
            <a:ext cx="7162800" cy="4038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en-US"/>
              <a:t>Click to edit Master text styles</a:t>
            </a:r>
          </a:p>
          <a:p>
            <a:pPr lvl="1"/>
            <a:r>
              <a:rPr lang="fr-FR" altLang="en-US"/>
              <a:t>Second level</a:t>
            </a:r>
          </a:p>
          <a:p>
            <a:pPr lvl="2"/>
            <a:r>
              <a:rPr lang="fr-FR" altLang="en-US"/>
              <a:t>Third level</a:t>
            </a:r>
          </a:p>
          <a:p>
            <a:pPr lvl="3"/>
            <a:r>
              <a:rPr lang="fr-FR" altLang="en-US"/>
              <a:t>Fourth level</a:t>
            </a:r>
          </a:p>
          <a:p>
            <a:pPr lvl="4"/>
            <a:r>
              <a:rPr lang="fr-FR" altLang="en-US"/>
              <a:t>Fifth level</a:t>
            </a:r>
          </a:p>
        </p:txBody>
      </p:sp>
      <p:sp>
        <p:nvSpPr>
          <p:cNvPr id="1030" name="Rectangle 19"/>
          <p:cNvSpPr>
            <a:spLocks noChangeArrowheads="1"/>
          </p:cNvSpPr>
          <p:nvPr userDrawn="1"/>
        </p:nvSpPr>
        <p:spPr bwMode="auto">
          <a:xfrm>
            <a:off x="0" y="6613525"/>
            <a:ext cx="9144000" cy="244475"/>
          </a:xfrm>
          <a:prstGeom prst="rect">
            <a:avLst/>
          </a:prstGeom>
          <a:solidFill>
            <a:srgbClr val="00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r>
              <a:rPr lang="en-US" altLang="en-US"/>
              <a:t>www.company.com</a:t>
            </a:r>
            <a:endParaRPr lang="fr-FR" altLang="en-US"/>
          </a:p>
        </p:txBody>
      </p:sp>
      <p:sp>
        <p:nvSpPr>
          <p:cNvPr id="1031" name="Oval 23"/>
          <p:cNvSpPr>
            <a:spLocks noChangeArrowheads="1"/>
          </p:cNvSpPr>
          <p:nvPr userDrawn="1"/>
        </p:nvSpPr>
        <p:spPr bwMode="auto">
          <a:xfrm>
            <a:off x="143351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2" name="Oval 24"/>
          <p:cNvSpPr>
            <a:spLocks noChangeArrowheads="1"/>
          </p:cNvSpPr>
          <p:nvPr userDrawn="1"/>
        </p:nvSpPr>
        <p:spPr bwMode="auto">
          <a:xfrm>
            <a:off x="219392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3" name="Oval 25"/>
          <p:cNvSpPr>
            <a:spLocks noChangeArrowheads="1"/>
          </p:cNvSpPr>
          <p:nvPr userDrawn="1"/>
        </p:nvSpPr>
        <p:spPr bwMode="auto">
          <a:xfrm>
            <a:off x="295433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4" name="Oval 26"/>
          <p:cNvSpPr>
            <a:spLocks noChangeArrowheads="1"/>
          </p:cNvSpPr>
          <p:nvPr userDrawn="1"/>
        </p:nvSpPr>
        <p:spPr bwMode="auto">
          <a:xfrm>
            <a:off x="371475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5" name="Oval 27"/>
          <p:cNvSpPr>
            <a:spLocks noChangeArrowheads="1"/>
          </p:cNvSpPr>
          <p:nvPr userDrawn="1"/>
        </p:nvSpPr>
        <p:spPr bwMode="auto">
          <a:xfrm>
            <a:off x="4475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6" name="Oval 28"/>
          <p:cNvSpPr>
            <a:spLocks noChangeArrowheads="1"/>
          </p:cNvSpPr>
          <p:nvPr userDrawn="1"/>
        </p:nvSpPr>
        <p:spPr bwMode="auto">
          <a:xfrm>
            <a:off x="5237163"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7" name="Oval 29"/>
          <p:cNvSpPr>
            <a:spLocks noChangeArrowheads="1"/>
          </p:cNvSpPr>
          <p:nvPr userDrawn="1"/>
        </p:nvSpPr>
        <p:spPr bwMode="auto">
          <a:xfrm>
            <a:off x="5997575"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8" name="Oval 30"/>
          <p:cNvSpPr>
            <a:spLocks noChangeArrowheads="1"/>
          </p:cNvSpPr>
          <p:nvPr userDrawn="1"/>
        </p:nvSpPr>
        <p:spPr bwMode="auto">
          <a:xfrm>
            <a:off x="6757988" y="6159500"/>
            <a:ext cx="65087"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39" name="Oval 31"/>
          <p:cNvSpPr>
            <a:spLocks noChangeArrowheads="1"/>
          </p:cNvSpPr>
          <p:nvPr userDrawn="1"/>
        </p:nvSpPr>
        <p:spPr bwMode="auto">
          <a:xfrm>
            <a:off x="7518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
        <p:nvSpPr>
          <p:cNvPr id="1040" name="Oval 32"/>
          <p:cNvSpPr>
            <a:spLocks noChangeArrowheads="1"/>
          </p:cNvSpPr>
          <p:nvPr userDrawn="1"/>
        </p:nvSpPr>
        <p:spPr bwMode="auto">
          <a:xfrm>
            <a:off x="8280400" y="6159500"/>
            <a:ext cx="65088" cy="65088"/>
          </a:xfrm>
          <a:prstGeom prst="ellipse">
            <a:avLst/>
          </a:prstGeom>
          <a:solidFill>
            <a:srgbClr val="BDD2F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eaLnBrk="1" hangingPunct="1"/>
            <a:endParaRPr lang="en-GB" altLang="en-US"/>
          </a:p>
        </p:txBody>
      </p:sp>
    </p:spTree>
  </p:cSld>
  <p:clrMap bg1="lt1" tx1="dk1" bg2="lt2" tx2="dk2" accent1="accent1" accent2="accent2" accent3="accent3" accent4="accent4" accent5="accent5" accent6="accent6" hlink="hlink" folHlink="folHlink"/>
  <p:sldLayoutIdLst>
    <p:sldLayoutId id="2147483675"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Arial" panose="020B0604020202020204" pitchFamily="34" charset="0"/>
        </a:defRPr>
      </a:lvl2pPr>
      <a:lvl3pPr algn="l" rtl="0" eaLnBrk="0" fontAlgn="base" hangingPunct="0">
        <a:spcBef>
          <a:spcPct val="0"/>
        </a:spcBef>
        <a:spcAft>
          <a:spcPct val="0"/>
        </a:spcAft>
        <a:defRPr sz="3600">
          <a:solidFill>
            <a:schemeClr val="bg1"/>
          </a:solidFill>
          <a:latin typeface="Arial" panose="020B0604020202020204" pitchFamily="34" charset="0"/>
        </a:defRPr>
      </a:lvl3pPr>
      <a:lvl4pPr algn="l" rtl="0" eaLnBrk="0" fontAlgn="base" hangingPunct="0">
        <a:spcBef>
          <a:spcPct val="0"/>
        </a:spcBef>
        <a:spcAft>
          <a:spcPct val="0"/>
        </a:spcAft>
        <a:defRPr sz="3600">
          <a:solidFill>
            <a:schemeClr val="bg1"/>
          </a:solidFill>
          <a:latin typeface="Arial" panose="020B0604020202020204" pitchFamily="34" charset="0"/>
        </a:defRPr>
      </a:lvl4pPr>
      <a:lvl5pPr algn="l" rtl="0" eaLnBrk="0" fontAlgn="base" hangingPunct="0">
        <a:spcBef>
          <a:spcPct val="0"/>
        </a:spcBef>
        <a:spcAft>
          <a:spcPct val="0"/>
        </a:spcAft>
        <a:defRPr sz="3600">
          <a:solidFill>
            <a:schemeClr val="bg1"/>
          </a:solidFill>
          <a:latin typeface="Arial" panose="020B0604020202020204" pitchFamily="34" charset="0"/>
        </a:defRPr>
      </a:lvl5pPr>
      <a:lvl6pPr marL="457200" algn="l" rtl="0" fontAlgn="base">
        <a:spcBef>
          <a:spcPct val="0"/>
        </a:spcBef>
        <a:spcAft>
          <a:spcPct val="0"/>
        </a:spcAft>
        <a:defRPr sz="3600">
          <a:solidFill>
            <a:schemeClr val="bg1"/>
          </a:solidFill>
          <a:latin typeface="Arial" panose="020B0604020202020204" pitchFamily="34" charset="0"/>
        </a:defRPr>
      </a:lvl6pPr>
      <a:lvl7pPr marL="914400" algn="l" rtl="0" fontAlgn="base">
        <a:spcBef>
          <a:spcPct val="0"/>
        </a:spcBef>
        <a:spcAft>
          <a:spcPct val="0"/>
        </a:spcAft>
        <a:defRPr sz="3600">
          <a:solidFill>
            <a:schemeClr val="bg1"/>
          </a:solidFill>
          <a:latin typeface="Arial" panose="020B0604020202020204" pitchFamily="34" charset="0"/>
        </a:defRPr>
      </a:lvl7pPr>
      <a:lvl8pPr marL="1371600" algn="l" rtl="0" fontAlgn="base">
        <a:spcBef>
          <a:spcPct val="0"/>
        </a:spcBef>
        <a:spcAft>
          <a:spcPct val="0"/>
        </a:spcAft>
        <a:defRPr sz="3600">
          <a:solidFill>
            <a:schemeClr val="bg1"/>
          </a:solidFill>
          <a:latin typeface="Arial" panose="020B0604020202020204" pitchFamily="34" charset="0"/>
        </a:defRPr>
      </a:lvl8pPr>
      <a:lvl9pPr marL="1828800" algn="l" rtl="0" fontAlgn="base">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B4CCE2"/>
        </a:buClr>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B4CCE2"/>
        </a:buClr>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B4CCE2"/>
        </a:buClr>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B4CCE2"/>
        </a:buClr>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54926" y="5075741"/>
            <a:ext cx="7452731" cy="1269303"/>
          </a:xfrm>
        </p:spPr>
        <p:txBody>
          <a:bodyPr/>
          <a:lstStyle/>
          <a:p>
            <a:r>
              <a:rPr lang="en-US" sz="3600" b="0" dirty="0">
                <a:highlight>
                  <a:srgbClr val="000080"/>
                </a:highlight>
                <a:latin typeface="Rockwell Extra Bold" panose="02060903040505020403" pitchFamily="18" charset="0"/>
              </a:rPr>
              <a:t>WEB-BASED SECURE ROLE-BASED SYSTEM </a:t>
            </a:r>
            <a:endParaRPr lang="en-US" altLang="en-US" sz="3600" b="0" dirty="0">
              <a:highlight>
                <a:srgbClr val="000080"/>
              </a:highlight>
              <a:latin typeface="Rockwell Extra Bold" panose="02060903040505020403" pitchFamily="18" charset="0"/>
            </a:endParaRPr>
          </a:p>
        </p:txBody>
      </p:sp>
      <p:sp>
        <p:nvSpPr>
          <p:cNvPr id="4099" name="Text Box 5"/>
          <p:cNvSpPr txBox="1">
            <a:spLocks noChangeArrowheads="1"/>
          </p:cNvSpPr>
          <p:nvPr/>
        </p:nvSpPr>
        <p:spPr bwMode="auto">
          <a:xfrm>
            <a:off x="304800" y="228600"/>
            <a:ext cx="1676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algn="l" eaLnBrk="1" hangingPunct="1">
              <a:spcBef>
                <a:spcPct val="50000"/>
              </a:spcBef>
            </a:pPr>
            <a:r>
              <a:rPr lang="en-US" altLang="en-US" sz="1600" b="0" dirty="0">
                <a:latin typeface="Agency FB" panose="020B0503020202020204" pitchFamily="34" charset="0"/>
              </a:rPr>
              <a:t>GROUP 1</a:t>
            </a:r>
            <a:endParaRPr lang="fr-FR" altLang="en-US" sz="1600" b="0" dirty="0">
              <a:latin typeface="Agency FB" panose="020B0503020202020204" pitchFamily="34" charset="0"/>
            </a:endParaRPr>
          </a:p>
        </p:txBody>
      </p:sp>
      <p:sp>
        <p:nvSpPr>
          <p:cNvPr id="2" name="Rectangle 1"/>
          <p:cNvSpPr/>
          <p:nvPr/>
        </p:nvSpPr>
        <p:spPr>
          <a:xfrm>
            <a:off x="2022799" y="1242915"/>
            <a:ext cx="5069377" cy="1261884"/>
          </a:xfrm>
          <a:prstGeom prst="rect">
            <a:avLst/>
          </a:prstGeom>
        </p:spPr>
        <p:txBody>
          <a:bodyPr wrap="square">
            <a:spAutoFit/>
          </a:bodyPr>
          <a:lstStyle/>
          <a:p>
            <a:pPr algn="ctr"/>
            <a:r>
              <a:rPr lang="en-US" b="0" dirty="0">
                <a:latin typeface="Rockwell Extra Bold" panose="02060903040505020403" pitchFamily="18" charset="0"/>
              </a:rPr>
              <a:t>ENTERPRI</a:t>
            </a:r>
            <a:endParaRPr lang="en-US" sz="800" b="0" dirty="0">
              <a:solidFill>
                <a:srgbClr val="000000"/>
              </a:solidFill>
              <a:latin typeface="Baskerville Old Face" panose="02020602080505020303" pitchFamily="18" charset="0"/>
            </a:endParaRPr>
          </a:p>
          <a:p>
            <a:pPr algn="ctr"/>
            <a:r>
              <a:rPr lang="en-US" sz="2000" b="0" dirty="0">
                <a:solidFill>
                  <a:srgbClr val="C00000"/>
                </a:solidFill>
                <a:latin typeface="Baskerville Old Face" panose="02020602080505020303" pitchFamily="18" charset="0"/>
              </a:rPr>
              <a:t> </a:t>
            </a:r>
            <a:r>
              <a:rPr lang="en-US" sz="2800" b="0" dirty="0">
                <a:solidFill>
                  <a:srgbClr val="C00000"/>
                </a:solidFill>
                <a:latin typeface="Baskerville Old Face" panose="02020602080505020303" pitchFamily="18" charset="0"/>
              </a:rPr>
              <a:t>ENTERPRISE WEB SOFTWARE DEVELOPMENT </a:t>
            </a:r>
            <a:r>
              <a:rPr lang="en-US" b="0" dirty="0">
                <a:latin typeface="Rockwell Extra Bold" panose="02060903040505020403" pitchFamily="18" charset="0"/>
              </a:rPr>
              <a:t>SE WEB SOFTWARE DEVELOPMENT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functionality</a:t>
            </a:r>
          </a:p>
        </p:txBody>
      </p:sp>
      <p:sp>
        <p:nvSpPr>
          <p:cNvPr id="6147" name="Rectangle 3"/>
          <p:cNvSpPr>
            <a:spLocks noGrp="1" noChangeArrowheads="1"/>
          </p:cNvSpPr>
          <p:nvPr>
            <p:ph type="body" idx="1"/>
          </p:nvPr>
        </p:nvSpPr>
        <p:spPr>
          <a:xfrm>
            <a:off x="1037063" y="1895707"/>
            <a:ext cx="7954537" cy="4482791"/>
          </a:xfrm>
        </p:spPr>
        <p:txBody>
          <a:bodyPr/>
          <a:lstStyle/>
          <a:p>
            <a:pPr marL="0" lvl="0" indent="0">
              <a:buNone/>
            </a:pPr>
            <a:r>
              <a:rPr lang="en-US" dirty="0">
                <a:latin typeface="Times New Roman" panose="02020603050405020304" pitchFamily="18" charset="0"/>
                <a:cs typeface="Times New Roman" panose="02020603050405020304" pitchFamily="18" charset="0"/>
              </a:rPr>
              <a:t>User Stories</a:t>
            </a:r>
          </a:p>
          <a:p>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create student, assign password, view student information, set academy year, </a:t>
            </a: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add claims, add supporting document, view claims submitted, can’t delete claims, view his profile, receive notifications for decisions made on claims</a:t>
            </a:r>
          </a:p>
          <a:p>
            <a:pPr marL="0" indent="0">
              <a:buNone/>
            </a:pPr>
            <a:r>
              <a:rPr lang="en-US" dirty="0"/>
              <a:t> </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903408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Functionality (cont’d)</a:t>
            </a:r>
          </a:p>
        </p:txBody>
      </p:sp>
      <p:sp>
        <p:nvSpPr>
          <p:cNvPr id="6147" name="Rectangle 3"/>
          <p:cNvSpPr>
            <a:spLocks noGrp="1" noChangeArrowheads="1"/>
          </p:cNvSpPr>
          <p:nvPr>
            <p:ph type="body" idx="1"/>
          </p:nvPr>
        </p:nvSpPr>
        <p:spPr>
          <a:xfrm>
            <a:off x="1037063" y="1895707"/>
            <a:ext cx="7954537" cy="4482791"/>
          </a:xfrm>
        </p:spPr>
        <p:txBody>
          <a:bodyPr/>
          <a:lstStyle/>
          <a:p>
            <a:pPr marL="0" lvl="0" indent="0">
              <a:buNone/>
            </a:pPr>
            <a:r>
              <a:rPr lang="en-US" b="1" dirty="0">
                <a:latin typeface="Times New Roman" panose="02020603050405020304" pitchFamily="18" charset="0"/>
                <a:cs typeface="Times New Roman" panose="02020603050405020304" pitchFamily="18" charset="0"/>
              </a:rPr>
              <a:t>User Stories</a:t>
            </a:r>
          </a:p>
          <a:p>
            <a:r>
              <a:rPr lang="en-US" b="1" dirty="0">
                <a:latin typeface="Times New Roman" panose="02020603050405020304" pitchFamily="18" charset="0"/>
                <a:cs typeface="Times New Roman" panose="02020603050405020304" pitchFamily="18" charset="0"/>
              </a:rPr>
              <a:t>Coordinator for a faculty; </a:t>
            </a:r>
          </a:p>
          <a:p>
            <a:pPr marL="0" indent="0">
              <a:buNone/>
            </a:pPr>
            <a:r>
              <a:rPr lang="en-US" dirty="0">
                <a:latin typeface="Times New Roman" panose="02020603050405020304" pitchFamily="18" charset="0"/>
                <a:cs typeface="Times New Roman" panose="02020603050405020304" pitchFamily="18" charset="0"/>
              </a:rPr>
              <a:t>Accept claims, reject claims, sort claims according to (reject, accept, pending, late), view claims in the faculty, </a:t>
            </a:r>
          </a:p>
          <a:p>
            <a:pPr marL="0" indent="0">
              <a:buNone/>
            </a:pP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Manager; </a:t>
            </a:r>
          </a:p>
          <a:p>
            <a:pPr marL="0" indent="0">
              <a:buNone/>
            </a:pPr>
            <a:r>
              <a:rPr lang="en-US" dirty="0">
                <a:latin typeface="Times New Roman" panose="02020603050405020304" pitchFamily="18" charset="0"/>
                <a:cs typeface="Times New Roman" panose="02020603050405020304" pitchFamily="18" charset="0"/>
              </a:rPr>
              <a:t>View all claims in the system (with the student info, status of claims, time accepting claims), view statistical data, exception report, scheduled report, view chart for various reports.</a:t>
            </a:r>
          </a:p>
          <a:p>
            <a:pPr marL="0" indent="0">
              <a:buNone/>
            </a:pPr>
            <a:r>
              <a:rPr lang="en-US" dirty="0"/>
              <a:t> </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17268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87624" y="683980"/>
            <a:ext cx="7315200" cy="581025"/>
          </a:xfrm>
        </p:spPr>
        <p:txBody>
          <a:bodyPr/>
          <a:lstStyle/>
          <a:p>
            <a:r>
              <a:rPr lang="en-US" sz="3200" dirty="0">
                <a:latin typeface="Algerian" panose="04020705040A02060702" pitchFamily="82" charset="0"/>
              </a:rPr>
              <a:t>testing</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1449"/>
            <a:ext cx="9144000" cy="3823829"/>
          </a:xfrm>
          <a:prstGeom prst="rect">
            <a:avLst/>
          </a:prstGeom>
        </p:spPr>
      </p:pic>
    </p:spTree>
    <p:extLst>
      <p:ext uri="{BB962C8B-B14F-4D97-AF65-F5344CB8AC3E}">
        <p14:creationId xmlns:p14="http://schemas.microsoft.com/office/powerpoint/2010/main" val="321677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87624" y="683980"/>
            <a:ext cx="7315200" cy="581025"/>
          </a:xfrm>
        </p:spPr>
        <p:txBody>
          <a:bodyPr/>
          <a:lstStyle/>
          <a:p>
            <a:r>
              <a:rPr lang="en-US" sz="3200" dirty="0">
                <a:latin typeface="Algerian" panose="04020705040A02060702" pitchFamily="82" charset="0"/>
              </a:rPr>
              <a:t>testing</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25670413"/>
              </p:ext>
            </p:extLst>
          </p:nvPr>
        </p:nvGraphicFramePr>
        <p:xfrm>
          <a:off x="745724" y="1902456"/>
          <a:ext cx="7874494" cy="3672722"/>
        </p:xfrm>
        <a:graphic>
          <a:graphicData uri="http://schemas.openxmlformats.org/drawingml/2006/table">
            <a:tbl>
              <a:tblPr firstRow="1" bandRow="1">
                <a:tableStyleId>{5C22544A-7EE6-4342-B048-85BDC9FD1C3A}</a:tableStyleId>
              </a:tblPr>
              <a:tblGrid>
                <a:gridCol w="811629">
                  <a:extLst>
                    <a:ext uri="{9D8B030D-6E8A-4147-A177-3AD203B41FA5}">
                      <a16:colId xmlns:a16="http://schemas.microsoft.com/office/drawing/2014/main" val="3435115020"/>
                    </a:ext>
                  </a:extLst>
                </a:gridCol>
                <a:gridCol w="2651842">
                  <a:extLst>
                    <a:ext uri="{9D8B030D-6E8A-4147-A177-3AD203B41FA5}">
                      <a16:colId xmlns:a16="http://schemas.microsoft.com/office/drawing/2014/main" val="3181006285"/>
                    </a:ext>
                  </a:extLst>
                </a:gridCol>
                <a:gridCol w="1117460">
                  <a:extLst>
                    <a:ext uri="{9D8B030D-6E8A-4147-A177-3AD203B41FA5}">
                      <a16:colId xmlns:a16="http://schemas.microsoft.com/office/drawing/2014/main" val="4111588826"/>
                    </a:ext>
                  </a:extLst>
                </a:gridCol>
                <a:gridCol w="705764">
                  <a:extLst>
                    <a:ext uri="{9D8B030D-6E8A-4147-A177-3AD203B41FA5}">
                      <a16:colId xmlns:a16="http://schemas.microsoft.com/office/drawing/2014/main" val="4002893862"/>
                    </a:ext>
                  </a:extLst>
                </a:gridCol>
                <a:gridCol w="882204">
                  <a:extLst>
                    <a:ext uri="{9D8B030D-6E8A-4147-A177-3AD203B41FA5}">
                      <a16:colId xmlns:a16="http://schemas.microsoft.com/office/drawing/2014/main" val="834408042"/>
                    </a:ext>
                  </a:extLst>
                </a:gridCol>
                <a:gridCol w="764577">
                  <a:extLst>
                    <a:ext uri="{9D8B030D-6E8A-4147-A177-3AD203B41FA5}">
                      <a16:colId xmlns:a16="http://schemas.microsoft.com/office/drawing/2014/main" val="1189249678"/>
                    </a:ext>
                  </a:extLst>
                </a:gridCol>
                <a:gridCol w="941018">
                  <a:extLst>
                    <a:ext uri="{9D8B030D-6E8A-4147-A177-3AD203B41FA5}">
                      <a16:colId xmlns:a16="http://schemas.microsoft.com/office/drawing/2014/main" val="2415980156"/>
                    </a:ext>
                  </a:extLst>
                </a:gridCol>
              </a:tblGrid>
              <a:tr h="667162">
                <a:tc>
                  <a:txBody>
                    <a:bodyPr/>
                    <a:lstStyle/>
                    <a:p>
                      <a:pPr marL="0" marR="0" algn="just">
                        <a:lnSpc>
                          <a:spcPct val="150000"/>
                        </a:lnSpc>
                        <a:spcBef>
                          <a:spcPts val="0"/>
                        </a:spcBef>
                        <a:spcAft>
                          <a:spcPts val="800"/>
                        </a:spcAft>
                      </a:pPr>
                      <a:r>
                        <a:rPr lang="en-US" sz="1000" dirty="0">
                          <a:solidFill>
                            <a:schemeClr val="tx1">
                              <a:lumMod val="50000"/>
                            </a:schemeClr>
                          </a:solidFill>
                          <a:effectLst/>
                        </a:rPr>
                        <a:t>S/N</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Test</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Data Recorded</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1</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2</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3</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solidFill>
                            <a:schemeClr val="tx1">
                              <a:lumMod val="50000"/>
                            </a:schemeClr>
                          </a:solidFill>
                          <a:effectLst/>
                        </a:rPr>
                        <a:t>Sprint 4</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87170714"/>
                  </a:ext>
                </a:extLst>
              </a:tr>
              <a:tr h="465337">
                <a:tc>
                  <a:txBody>
                    <a:bodyPr/>
                    <a:lstStyle/>
                    <a:p>
                      <a:pPr marL="0" marR="0" algn="just">
                        <a:lnSpc>
                          <a:spcPct val="150000"/>
                        </a:lnSpc>
                        <a:spcBef>
                          <a:spcPts val="0"/>
                        </a:spcBef>
                        <a:spcAft>
                          <a:spcPts val="800"/>
                        </a:spcAft>
                      </a:pPr>
                      <a:r>
                        <a:rPr lang="en-US" sz="10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No of requirement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83436670"/>
                  </a:ext>
                </a:extLst>
              </a:tr>
              <a:tr h="475288">
                <a:tc>
                  <a:txBody>
                    <a:bodyPr/>
                    <a:lstStyle/>
                    <a:p>
                      <a:pPr marL="0" marR="0" algn="just">
                        <a:lnSpc>
                          <a:spcPct val="150000"/>
                        </a:lnSpc>
                        <a:spcBef>
                          <a:spcPts val="0"/>
                        </a:spcBef>
                        <a:spcAft>
                          <a:spcPts val="800"/>
                        </a:spcAft>
                      </a:pPr>
                      <a:r>
                        <a:rPr lang="en-US" sz="10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Average number of test per requirement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165859887"/>
                  </a:ext>
                </a:extLst>
              </a:tr>
              <a:tr h="502840">
                <a:tc>
                  <a:txBody>
                    <a:bodyPr/>
                    <a:lstStyle/>
                    <a:p>
                      <a:pPr marL="0" marR="0" algn="just">
                        <a:lnSpc>
                          <a:spcPct val="150000"/>
                        </a:lnSpc>
                        <a:spcBef>
                          <a:spcPts val="0"/>
                        </a:spcBef>
                        <a:spcAft>
                          <a:spcPts val="800"/>
                        </a:spcAft>
                      </a:pPr>
                      <a:r>
                        <a:rPr lang="en-US" sz="10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Total number of test cases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66628511"/>
                  </a:ext>
                </a:extLst>
              </a:tr>
              <a:tr h="550292">
                <a:tc>
                  <a:txBody>
                    <a:bodyPr/>
                    <a:lstStyle/>
                    <a:p>
                      <a:pPr marL="0" marR="0" algn="just">
                        <a:lnSpc>
                          <a:spcPct val="150000"/>
                        </a:lnSpc>
                        <a:spcBef>
                          <a:spcPts val="0"/>
                        </a:spcBef>
                        <a:spcAft>
                          <a:spcPts val="800"/>
                        </a:spcAft>
                      </a:pPr>
                      <a:r>
                        <a:rPr lang="en-US" sz="10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Number of test passed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algn="l">
                        <a:lnSpc>
                          <a:spcPct val="107000"/>
                        </a:lnSpc>
                      </a:pPr>
                      <a:endParaRPr lang="en-US" sz="1000">
                        <a:effectLst/>
                        <a:latin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08594983"/>
                  </a:ext>
                </a:extLst>
              </a:tr>
              <a:tr h="550292">
                <a:tc>
                  <a:txBody>
                    <a:bodyPr/>
                    <a:lstStyle/>
                    <a:p>
                      <a:pPr marL="0" marR="0" algn="just">
                        <a:lnSpc>
                          <a:spcPct val="150000"/>
                        </a:lnSpc>
                        <a:spcBef>
                          <a:spcPts val="0"/>
                        </a:spcBef>
                        <a:spcAft>
                          <a:spcPts val="800"/>
                        </a:spcAft>
                      </a:pPr>
                      <a:r>
                        <a:rPr lang="en-US" sz="10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Number of test failed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algn="l">
                        <a:lnSpc>
                          <a:spcPct val="107000"/>
                        </a:lnSpc>
                      </a:pPr>
                      <a:endParaRPr lang="en-US" sz="1000">
                        <a:effectLst/>
                        <a:latin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51024532"/>
                  </a:ext>
                </a:extLst>
              </a:tr>
              <a:tr h="461511">
                <a:tc>
                  <a:txBody>
                    <a:bodyPr/>
                    <a:lstStyle/>
                    <a:p>
                      <a:pPr marL="0" marR="0" algn="just">
                        <a:lnSpc>
                          <a:spcPct val="150000"/>
                        </a:lnSpc>
                        <a:spcBef>
                          <a:spcPts val="0"/>
                        </a:spcBef>
                        <a:spcAft>
                          <a:spcPts val="800"/>
                        </a:spcAft>
                      </a:pPr>
                      <a:r>
                        <a:rPr lang="en-US" sz="1000">
                          <a:effectLst/>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GB" sz="1000">
                          <a:effectLst/>
                        </a:rPr>
                        <a:t>Total number of test executed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5597" marR="85597" marT="42798" marB="42798"/>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just">
                        <a:lnSpc>
                          <a:spcPct val="150000"/>
                        </a:lnSpc>
                        <a:spcBef>
                          <a:spcPts val="0"/>
                        </a:spcBef>
                        <a:spcAft>
                          <a:spcPts val="800"/>
                        </a:spcAft>
                      </a:pP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40799956"/>
                  </a:ext>
                </a:extLst>
              </a:tr>
            </a:tbl>
          </a:graphicData>
        </a:graphic>
      </p:graphicFrame>
    </p:spTree>
    <p:extLst>
      <p:ext uri="{BB962C8B-B14F-4D97-AF65-F5344CB8AC3E}">
        <p14:creationId xmlns:p14="http://schemas.microsoft.com/office/powerpoint/2010/main" val="276552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680" y="963295"/>
            <a:ext cx="7315200" cy="581025"/>
          </a:xfrm>
        </p:spPr>
        <p:txBody>
          <a:bodyPr/>
          <a:lstStyle/>
          <a:p>
            <a:r>
              <a:rPr lang="en-US" sz="3200" dirty="0"/>
              <a:t>Testing </a:t>
            </a:r>
            <a:r>
              <a:rPr lang="mr-IN" sz="3200" dirty="0"/>
              <a:t>–</a:t>
            </a:r>
            <a:r>
              <a:rPr lang="en-US" sz="3200" dirty="0"/>
              <a:t> Functional Requirements</a:t>
            </a:r>
          </a:p>
        </p:txBody>
      </p:sp>
      <p:sp>
        <p:nvSpPr>
          <p:cNvPr id="3" name="Content Placeholder 2"/>
          <p:cNvSpPr>
            <a:spLocks noGrp="1"/>
          </p:cNvSpPr>
          <p:nvPr>
            <p:ph idx="1"/>
          </p:nvPr>
        </p:nvSpPr>
        <p:spPr>
          <a:xfrm>
            <a:off x="1503680" y="1808480"/>
            <a:ext cx="7162800" cy="4038600"/>
          </a:xfrm>
        </p:spPr>
        <p:txBody>
          <a:bodyPr/>
          <a:lstStyle/>
          <a:p>
            <a:r>
              <a:rPr lang="en-US" dirty="0"/>
              <a:t>The functionalities of the system are:</a:t>
            </a:r>
          </a:p>
          <a:p>
            <a:r>
              <a:rPr lang="en-US" dirty="0"/>
              <a:t>Admin Functions</a:t>
            </a:r>
          </a:p>
          <a:p>
            <a:pPr lvl="1"/>
            <a:r>
              <a:rPr lang="en-US" dirty="0"/>
              <a:t>The Admin can Add new Student to the student.</a:t>
            </a:r>
          </a:p>
          <a:p>
            <a:pPr lvl="1"/>
            <a:r>
              <a:rPr lang="en-US" dirty="0"/>
              <a:t>Admin can also Add closure Date for EC-Claims</a:t>
            </a:r>
          </a:p>
          <a:p>
            <a:pPr lvl="1"/>
            <a:r>
              <a:rPr lang="en-US" dirty="0"/>
              <a:t>Admin can Manage Academic year (add, edit, delete).</a:t>
            </a:r>
          </a:p>
          <a:p>
            <a:r>
              <a:rPr lang="en-US" dirty="0"/>
              <a:t>Student Functions</a:t>
            </a:r>
          </a:p>
          <a:p>
            <a:pPr lvl="1"/>
            <a:r>
              <a:rPr lang="en-US" dirty="0"/>
              <a:t>Students can send </a:t>
            </a:r>
            <a:r>
              <a:rPr lang="en-US" dirty="0" err="1"/>
              <a:t>EC_Claims</a:t>
            </a:r>
            <a:r>
              <a:rPr lang="en-US" dirty="0"/>
              <a:t> with the application</a:t>
            </a:r>
          </a:p>
          <a:p>
            <a:pPr lvl="1"/>
            <a:r>
              <a:rPr lang="en-US" dirty="0"/>
              <a:t>Students can upload Evidence to their claims </a:t>
            </a:r>
          </a:p>
          <a:p>
            <a:pPr lvl="1"/>
            <a:r>
              <a:rPr lang="en-US" dirty="0"/>
              <a:t>Students can view all their claims</a:t>
            </a:r>
          </a:p>
          <a:p>
            <a:pPr lvl="1"/>
            <a:r>
              <a:rPr lang="en-US" dirty="0"/>
              <a:t>Student can receive notification (via Email) of decision </a:t>
            </a:r>
          </a:p>
          <a:p>
            <a:pPr marL="0" indent="0">
              <a:buNone/>
            </a:pPr>
            <a:r>
              <a:rPr lang="en-US" dirty="0"/>
              <a:t>	Made by </a:t>
            </a:r>
            <a:r>
              <a:rPr lang="en-US" dirty="0" err="1"/>
              <a:t>EC_Coordinator</a:t>
            </a:r>
            <a:r>
              <a:rPr lang="en-US" dirty="0"/>
              <a:t>.</a:t>
            </a:r>
          </a:p>
          <a:p>
            <a:pPr lvl="1"/>
            <a:endParaRPr lang="en-US" dirty="0"/>
          </a:p>
        </p:txBody>
      </p:sp>
    </p:spTree>
    <p:extLst>
      <p:ext uri="{BB962C8B-B14F-4D97-AF65-F5344CB8AC3E}">
        <p14:creationId xmlns:p14="http://schemas.microsoft.com/office/powerpoint/2010/main" val="26096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1085215"/>
            <a:ext cx="7315200" cy="581025"/>
          </a:xfrm>
        </p:spPr>
        <p:txBody>
          <a:bodyPr/>
          <a:lstStyle/>
          <a:p>
            <a:r>
              <a:rPr lang="en-US" sz="2400" dirty="0"/>
              <a:t>Testing </a:t>
            </a:r>
            <a:r>
              <a:rPr lang="mr-IN" sz="2400" dirty="0"/>
              <a:t>–</a:t>
            </a:r>
            <a:r>
              <a:rPr lang="en-US" sz="2400" dirty="0"/>
              <a:t> Functional Requirements - Cont.</a:t>
            </a:r>
          </a:p>
        </p:txBody>
      </p:sp>
      <p:sp>
        <p:nvSpPr>
          <p:cNvPr id="3" name="Content Placeholder 2"/>
          <p:cNvSpPr>
            <a:spLocks noGrp="1"/>
          </p:cNvSpPr>
          <p:nvPr>
            <p:ph idx="1"/>
          </p:nvPr>
        </p:nvSpPr>
        <p:spPr>
          <a:xfrm>
            <a:off x="1341120" y="1737360"/>
            <a:ext cx="7162800" cy="4038600"/>
          </a:xfrm>
        </p:spPr>
        <p:txBody>
          <a:bodyPr/>
          <a:lstStyle/>
          <a:p>
            <a:pPr lvl="1"/>
            <a:r>
              <a:rPr lang="en-US" dirty="0"/>
              <a:t>Student can view their details and edit it.</a:t>
            </a:r>
          </a:p>
          <a:p>
            <a:r>
              <a:rPr lang="en-US" dirty="0" err="1"/>
              <a:t>EC_Coordinator</a:t>
            </a:r>
            <a:r>
              <a:rPr lang="en-US" dirty="0"/>
              <a:t> Function</a:t>
            </a:r>
          </a:p>
          <a:p>
            <a:pPr lvl="1"/>
            <a:r>
              <a:rPr lang="en-US" dirty="0"/>
              <a:t>The major functionality of coordination in the application is to process student claims by either accepting or rejecting claims sent by students.</a:t>
            </a:r>
          </a:p>
          <a:p>
            <a:r>
              <a:rPr lang="en-US" dirty="0"/>
              <a:t>Manager Function</a:t>
            </a:r>
          </a:p>
          <a:p>
            <a:pPr lvl="1"/>
            <a:r>
              <a:rPr lang="en-US" dirty="0"/>
              <a:t>The manager can view the student </a:t>
            </a:r>
            <a:r>
              <a:rPr lang="en-US" dirty="0" err="1"/>
              <a:t>EC_claims</a:t>
            </a:r>
            <a:r>
              <a:rPr lang="en-US" dirty="0"/>
              <a:t> by student, claims for both accepted and not accepted</a:t>
            </a:r>
          </a:p>
          <a:p>
            <a:pPr lvl="1"/>
            <a:r>
              <a:rPr lang="en-US" dirty="0"/>
              <a:t>Managers can view report of everything going on the application.</a:t>
            </a:r>
          </a:p>
        </p:txBody>
      </p:sp>
    </p:spTree>
    <p:extLst>
      <p:ext uri="{BB962C8B-B14F-4D97-AF65-F5344CB8AC3E}">
        <p14:creationId xmlns:p14="http://schemas.microsoft.com/office/powerpoint/2010/main" val="174580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Testing </a:t>
            </a:r>
            <a:r>
              <a:rPr lang="mr-IN" sz="2400" dirty="0"/>
              <a:t>–</a:t>
            </a:r>
            <a:r>
              <a:rPr lang="en-US" sz="2400" dirty="0"/>
              <a:t> Non Functional Requirements</a:t>
            </a:r>
          </a:p>
        </p:txBody>
      </p:sp>
      <p:sp>
        <p:nvSpPr>
          <p:cNvPr id="3" name="Content Placeholder 2"/>
          <p:cNvSpPr>
            <a:spLocks noGrp="1"/>
          </p:cNvSpPr>
          <p:nvPr>
            <p:ph idx="1"/>
          </p:nvPr>
        </p:nvSpPr>
        <p:spPr/>
        <p:txBody>
          <a:bodyPr/>
          <a:lstStyle/>
          <a:p>
            <a:r>
              <a:rPr lang="en-US" dirty="0"/>
              <a:t>The following are some the the non functional requirements of the application: </a:t>
            </a:r>
          </a:p>
          <a:p>
            <a:pPr marL="457200" lvl="1" indent="0">
              <a:buNone/>
            </a:pPr>
            <a:r>
              <a:rPr lang="en-US" dirty="0"/>
              <a:t>Performance</a:t>
            </a:r>
          </a:p>
          <a:p>
            <a:pPr marL="457200" lvl="1" indent="0">
              <a:buNone/>
            </a:pPr>
            <a:endParaRPr lang="en-US" dirty="0"/>
          </a:p>
          <a:p>
            <a:endParaRPr lang="en-US" dirty="0"/>
          </a:p>
          <a:p>
            <a:endParaRPr lang="en-US" dirty="0"/>
          </a:p>
          <a:p>
            <a:endParaRPr lang="en-US" dirty="0"/>
          </a:p>
          <a:p>
            <a:endParaRPr lang="en-US" dirty="0"/>
          </a:p>
          <a:p>
            <a:endParaRPr lang="en-US" dirty="0"/>
          </a:p>
          <a:p>
            <a:r>
              <a:rPr lang="en-US" dirty="0"/>
              <a:t>Tool used – uitest.com</a:t>
            </a:r>
          </a:p>
        </p:txBody>
      </p:sp>
      <p:pic>
        <p:nvPicPr>
          <p:cNvPr id="1027" name="Picture 3" descr="C:\Users\admin\Desktop\New folder\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3273425"/>
            <a:ext cx="7145337"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108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30875"/>
            <a:ext cx="7315200" cy="581025"/>
          </a:xfrm>
        </p:spPr>
        <p:txBody>
          <a:bodyPr/>
          <a:lstStyle/>
          <a:p>
            <a:r>
              <a:rPr lang="en-US" dirty="0"/>
              <a:t>Tools: Readability test tool</a:t>
            </a:r>
          </a:p>
        </p:txBody>
      </p:sp>
      <p:sp>
        <p:nvSpPr>
          <p:cNvPr id="3" name="Content Placeholder 2"/>
          <p:cNvSpPr>
            <a:spLocks noGrp="1"/>
          </p:cNvSpPr>
          <p:nvPr>
            <p:ph idx="1"/>
          </p:nvPr>
        </p:nvSpPr>
        <p:spPr>
          <a:xfrm>
            <a:off x="1854200" y="2028031"/>
            <a:ext cx="7162800" cy="4038600"/>
          </a:xfrm>
        </p:spPr>
        <p:txBody>
          <a:bodyPr/>
          <a:lstStyle/>
          <a:p>
            <a:pPr lvl="1"/>
            <a:r>
              <a:rPr lang="en-US" dirty="0"/>
              <a:t>Readability</a:t>
            </a:r>
          </a:p>
          <a:p>
            <a:endParaRPr lang="en-US" dirty="0"/>
          </a:p>
        </p:txBody>
      </p:sp>
      <p:pic>
        <p:nvPicPr>
          <p:cNvPr id="2050" name="Picture 2" descr="C:\Users\admin\Desktop\New folder\readabil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2336800"/>
            <a:ext cx="4986223"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52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5387975"/>
            <a:ext cx="7315200" cy="581025"/>
          </a:xfrm>
        </p:spPr>
        <p:txBody>
          <a:bodyPr/>
          <a:lstStyle/>
          <a:p>
            <a:r>
              <a:rPr lang="en-US" dirty="0"/>
              <a:t>Tool Used: Google </a:t>
            </a:r>
            <a:r>
              <a:rPr lang="en-US" dirty="0" err="1"/>
              <a:t>pagespeed</a:t>
            </a:r>
            <a:endParaRPr lang="en-US" dirty="0"/>
          </a:p>
        </p:txBody>
      </p:sp>
      <p:sp>
        <p:nvSpPr>
          <p:cNvPr id="3" name="Content Placeholder 2"/>
          <p:cNvSpPr>
            <a:spLocks noGrp="1"/>
          </p:cNvSpPr>
          <p:nvPr>
            <p:ph idx="1"/>
          </p:nvPr>
        </p:nvSpPr>
        <p:spPr>
          <a:xfrm>
            <a:off x="1638300" y="228600"/>
            <a:ext cx="7162800" cy="4038600"/>
          </a:xfrm>
        </p:spPr>
        <p:txBody>
          <a:bodyPr/>
          <a:lstStyle/>
          <a:p>
            <a:pPr marL="457200" lvl="1" indent="0">
              <a:buNone/>
            </a:pPr>
            <a:r>
              <a:rPr lang="en-US" sz="2800" b="1" dirty="0"/>
              <a:t>Speed</a:t>
            </a:r>
          </a:p>
          <a:p>
            <a:endParaRPr lang="en-US" dirty="0"/>
          </a:p>
        </p:txBody>
      </p:sp>
      <p:pic>
        <p:nvPicPr>
          <p:cNvPr id="3074" name="Picture 2" descr="C:\Users\admin\Desktop\New folder\speed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19" y="1160704"/>
            <a:ext cx="7820682" cy="410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9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5553075"/>
            <a:ext cx="7315200" cy="581025"/>
          </a:xfrm>
        </p:spPr>
        <p:txBody>
          <a:bodyPr/>
          <a:lstStyle/>
          <a:p>
            <a:r>
              <a:rPr lang="en-US" dirty="0"/>
              <a:t>Tools Used: Google </a:t>
            </a:r>
            <a:r>
              <a:rPr lang="en-US" dirty="0" err="1"/>
              <a:t>pagespeed</a:t>
            </a:r>
            <a:endParaRPr lang="en-US" dirty="0"/>
          </a:p>
        </p:txBody>
      </p:sp>
      <p:sp>
        <p:nvSpPr>
          <p:cNvPr id="3" name="Content Placeholder 2"/>
          <p:cNvSpPr>
            <a:spLocks noGrp="1"/>
          </p:cNvSpPr>
          <p:nvPr>
            <p:ph idx="1"/>
          </p:nvPr>
        </p:nvSpPr>
        <p:spPr>
          <a:xfrm>
            <a:off x="1346200" y="685800"/>
            <a:ext cx="7162800" cy="4038600"/>
          </a:xfrm>
        </p:spPr>
        <p:txBody>
          <a:bodyPr/>
          <a:lstStyle/>
          <a:p>
            <a:pPr marL="457200" lvl="1" indent="0">
              <a:buNone/>
            </a:pPr>
            <a:r>
              <a:rPr lang="en-US" sz="2800" b="1" dirty="0"/>
              <a:t>Mobile friendly</a:t>
            </a:r>
          </a:p>
          <a:p>
            <a:endParaRPr lang="en-US" dirty="0"/>
          </a:p>
        </p:txBody>
      </p:sp>
      <p:pic>
        <p:nvPicPr>
          <p:cNvPr id="4098" name="Picture 2" descr="C:\Users\admin\Desktop\New folder\mobilefriend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17" y="1917700"/>
            <a:ext cx="7512644" cy="31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INTRODUCTION</a:t>
            </a:r>
          </a:p>
        </p:txBody>
      </p:sp>
      <p:sp>
        <p:nvSpPr>
          <p:cNvPr id="6147" name="Rectangle 3"/>
          <p:cNvSpPr>
            <a:spLocks noGrp="1" noChangeArrowheads="1"/>
          </p:cNvSpPr>
          <p:nvPr>
            <p:ph type="body" idx="1"/>
          </p:nvPr>
        </p:nvSpPr>
        <p:spPr>
          <a:xfrm>
            <a:off x="1260088" y="1895707"/>
            <a:ext cx="7731512" cy="4276493"/>
          </a:xfrm>
        </p:spPr>
        <p:txBody>
          <a:bodyPr/>
          <a:lstStyle/>
          <a:p>
            <a:pPr marL="0" indent="0" eaLnBrk="1" hangingPunct="1">
              <a:buNone/>
            </a:pPr>
            <a:r>
              <a:rPr lang="en-GB" altLang="en-US" dirty="0"/>
              <a:t>	</a:t>
            </a:r>
            <a:r>
              <a:rPr lang="en-GB" altLang="en-US" dirty="0">
                <a:latin typeface="Times New Roman" panose="02020603050405020304" pitchFamily="18" charset="0"/>
                <a:cs typeface="Times New Roman" panose="02020603050405020304" pitchFamily="18" charset="0"/>
              </a:rPr>
              <a:t>This project is a web-based role-based system, in other words, it has different users who perform different function in the system. </a:t>
            </a:r>
          </a:p>
          <a:p>
            <a:pPr marL="0" indent="0" eaLnBrk="1" hangingPunct="1">
              <a:buNone/>
            </a:pPr>
            <a:endParaRPr lang="en-GB" altLang="en-US" dirty="0">
              <a:latin typeface="Times New Roman" panose="02020603050405020304" pitchFamily="18" charset="0"/>
              <a:cs typeface="Times New Roman" panose="02020603050405020304" pitchFamily="18" charset="0"/>
            </a:endParaRPr>
          </a:p>
          <a:p>
            <a:pPr marL="0" indent="0" eaLnBrk="1" hangingPunct="1">
              <a:buNone/>
            </a:pPr>
            <a:r>
              <a:rPr lang="en-GB" altLang="en-US" dirty="0">
                <a:latin typeface="Times New Roman" panose="02020603050405020304" pitchFamily="18" charset="0"/>
                <a:cs typeface="Times New Roman" panose="02020603050405020304" pitchFamily="18" charset="0"/>
              </a:rPr>
              <a:t>The system is a student extenuating circumstances collecting system. The users in the system are student who submits claims, coordinator who rejects or accepts claims, manager who oversees the whole system and the administrator sets academy year and register students</a:t>
            </a:r>
            <a:r>
              <a:rPr lang="en-GB" altLang="en-US" dirty="0"/>
              <a:t>.</a:t>
            </a:r>
            <a:endParaRPr lang="en-US" altLang="en-US" dirty="0"/>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700" y="5667375"/>
            <a:ext cx="7315200" cy="581025"/>
          </a:xfrm>
        </p:spPr>
        <p:txBody>
          <a:bodyPr/>
          <a:lstStyle/>
          <a:p>
            <a:r>
              <a:rPr lang="en-US" dirty="0"/>
              <a:t>Tools used: </a:t>
            </a:r>
            <a:r>
              <a:rPr lang="en-US" dirty="0" err="1"/>
              <a:t>Browserling</a:t>
            </a:r>
            <a:endParaRPr lang="en-US" dirty="0"/>
          </a:p>
        </p:txBody>
      </p:sp>
      <p:sp>
        <p:nvSpPr>
          <p:cNvPr id="3" name="Content Placeholder 2"/>
          <p:cNvSpPr>
            <a:spLocks noGrp="1"/>
          </p:cNvSpPr>
          <p:nvPr>
            <p:ph idx="1"/>
          </p:nvPr>
        </p:nvSpPr>
        <p:spPr>
          <a:xfrm>
            <a:off x="1079500" y="457200"/>
            <a:ext cx="7162800" cy="4038600"/>
          </a:xfrm>
        </p:spPr>
        <p:txBody>
          <a:bodyPr/>
          <a:lstStyle/>
          <a:p>
            <a:pPr marL="342900" lvl="1" indent="-342900">
              <a:buFontTx/>
              <a:buChar char="•"/>
            </a:pPr>
            <a:r>
              <a:rPr lang="en-US" sz="2800" b="1" dirty="0"/>
              <a:t>Cross browser – Google chrome</a:t>
            </a:r>
          </a:p>
          <a:p>
            <a:endParaRPr lang="en-US" dirty="0"/>
          </a:p>
        </p:txBody>
      </p:sp>
      <p:pic>
        <p:nvPicPr>
          <p:cNvPr id="5122" name="Picture 2" descr="C:\Users\admin\Desktop\New folder\chromeco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09" y="1015586"/>
            <a:ext cx="6408391" cy="442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5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5794375"/>
            <a:ext cx="7315200" cy="581025"/>
          </a:xfrm>
        </p:spPr>
        <p:txBody>
          <a:bodyPr/>
          <a:lstStyle/>
          <a:p>
            <a:r>
              <a:rPr lang="en-US" dirty="0"/>
              <a:t>Tools used: </a:t>
            </a:r>
            <a:r>
              <a:rPr lang="en-US" dirty="0" err="1"/>
              <a:t>Browserling</a:t>
            </a:r>
            <a:endParaRPr lang="en-US" dirty="0"/>
          </a:p>
        </p:txBody>
      </p:sp>
      <p:sp>
        <p:nvSpPr>
          <p:cNvPr id="3" name="Content Placeholder 2"/>
          <p:cNvSpPr>
            <a:spLocks noGrp="1"/>
          </p:cNvSpPr>
          <p:nvPr>
            <p:ph idx="1"/>
          </p:nvPr>
        </p:nvSpPr>
        <p:spPr>
          <a:xfrm>
            <a:off x="1127124" y="546100"/>
            <a:ext cx="7162800" cy="1270000"/>
          </a:xfrm>
        </p:spPr>
        <p:txBody>
          <a:bodyPr/>
          <a:lstStyle/>
          <a:p>
            <a:pPr marL="0" indent="0">
              <a:buNone/>
            </a:pPr>
            <a:r>
              <a:rPr lang="en-US" b="1" dirty="0"/>
              <a:t>Cross browser: Firefox</a:t>
            </a:r>
            <a:endParaRPr lang="en-US" dirty="0"/>
          </a:p>
        </p:txBody>
      </p:sp>
      <p:pic>
        <p:nvPicPr>
          <p:cNvPr id="6146" name="Picture 2" descr="C:\Users\admin\Desktop\New folder\firef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1031674"/>
            <a:ext cx="6343649" cy="439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8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a:t>
            </a:r>
          </a:p>
        </p:txBody>
      </p:sp>
      <p:sp>
        <p:nvSpPr>
          <p:cNvPr id="6147" name="Rectangle 3"/>
          <p:cNvSpPr>
            <a:spLocks noGrp="1" noChangeArrowheads="1"/>
          </p:cNvSpPr>
          <p:nvPr>
            <p:ph type="body" idx="1"/>
          </p:nvPr>
        </p:nvSpPr>
        <p:spPr>
          <a:xfrm>
            <a:off x="1037063" y="1895707"/>
            <a:ext cx="7954537" cy="4482791"/>
          </a:xfrm>
        </p:spPr>
        <p:txBody>
          <a:bodyPr/>
          <a:lstStyle/>
          <a:p>
            <a:pPr lvl="0"/>
            <a:r>
              <a:rPr lang="en-US" dirty="0">
                <a:latin typeface="Times New Roman" panose="02020603050405020304" pitchFamily="18" charset="0"/>
                <a:cs typeface="Times New Roman" panose="02020603050405020304" pitchFamily="18" charset="0"/>
              </a:rPr>
              <a:t>Product Backlog; </a:t>
            </a:r>
          </a:p>
          <a:p>
            <a:pPr marL="0" indent="0">
              <a:buNone/>
            </a:pPr>
            <a:r>
              <a:rPr lang="en-US" dirty="0">
                <a:latin typeface="Times New Roman" panose="02020603050405020304" pitchFamily="18" charset="0"/>
                <a:cs typeface="Times New Roman" panose="02020603050405020304" pitchFamily="18" charset="0"/>
              </a:rPr>
              <a:t>	The product backlog in a very simple term means, a list that contains everything (functionalities) that needs to be implemented in the project. </a:t>
            </a:r>
          </a:p>
          <a:p>
            <a:pPr marL="0" indent="0">
              <a:buNone/>
            </a:pPr>
            <a:r>
              <a:rPr lang="en-US" dirty="0">
                <a:latin typeface="Times New Roman" panose="02020603050405020304" pitchFamily="18" charset="0"/>
                <a:cs typeface="Times New Roman" panose="02020603050405020304" pitchFamily="18" charset="0"/>
              </a:rPr>
              <a:t>It is similar to the user story only that it further breaks down the user story into functionality.</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379739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a:t>
            </a:r>
          </a:p>
        </p:txBody>
      </p:sp>
      <p:sp>
        <p:nvSpPr>
          <p:cNvPr id="6147" name="Rectangle 3"/>
          <p:cNvSpPr>
            <a:spLocks noGrp="1" noChangeArrowheads="1"/>
          </p:cNvSpPr>
          <p:nvPr>
            <p:ph type="body" idx="1"/>
          </p:nvPr>
        </p:nvSpPr>
        <p:spPr>
          <a:xfrm>
            <a:off x="1037063" y="1895707"/>
            <a:ext cx="7954537" cy="4482791"/>
          </a:xfrm>
        </p:spPr>
        <p:txBody>
          <a:bodyPr/>
          <a:lstStyle/>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62" y="1793590"/>
            <a:ext cx="7504771" cy="4434852"/>
          </a:xfrm>
          <a:prstGeom prst="rect">
            <a:avLst/>
          </a:prstGeom>
        </p:spPr>
      </p:pic>
    </p:spTree>
    <p:extLst>
      <p:ext uri="{BB962C8B-B14F-4D97-AF65-F5344CB8AC3E}">
        <p14:creationId xmlns:p14="http://schemas.microsoft.com/office/powerpoint/2010/main" val="2915538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 (cont’d)</a:t>
            </a:r>
          </a:p>
        </p:txBody>
      </p:sp>
      <p:sp>
        <p:nvSpPr>
          <p:cNvPr id="6147" name="Rectangle 3"/>
          <p:cNvSpPr>
            <a:spLocks noGrp="1" noChangeArrowheads="1"/>
          </p:cNvSpPr>
          <p:nvPr>
            <p:ph type="body" idx="1"/>
          </p:nvPr>
        </p:nvSpPr>
        <p:spPr>
          <a:xfrm>
            <a:off x="1037063" y="1895707"/>
            <a:ext cx="7954537" cy="4482791"/>
          </a:xfrm>
        </p:spPr>
        <p:txBody>
          <a:bodyPr/>
          <a:lstStyle/>
          <a:p>
            <a:pPr lvl="0"/>
            <a:r>
              <a:rPr lang="en-US" dirty="0">
                <a:latin typeface="Times New Roman" panose="02020603050405020304" pitchFamily="18" charset="0"/>
                <a:cs typeface="Times New Roman" panose="02020603050405020304" pitchFamily="18" charset="0"/>
              </a:rPr>
              <a:t>Sprint Backlog; </a:t>
            </a:r>
          </a:p>
          <a:p>
            <a:pPr marL="0" indent="0">
              <a:buNone/>
            </a:pPr>
            <a:r>
              <a:rPr lang="en-US" dirty="0">
                <a:latin typeface="Times New Roman" panose="02020603050405020304" pitchFamily="18" charset="0"/>
                <a:cs typeface="Times New Roman" panose="02020603050405020304" pitchFamily="18" charset="0"/>
              </a:rPr>
              <a:t>	At every sprint, we had series of task for the product backlog broken down to simpler task in the sprint, as they are implemented, the task are moved into the finished, unfinished or in progress according to its state.</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81240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Agile methodology (cont’d)</a:t>
            </a:r>
          </a:p>
        </p:txBody>
      </p:sp>
      <p:sp>
        <p:nvSpPr>
          <p:cNvPr id="6147" name="Rectangle 3"/>
          <p:cNvSpPr>
            <a:spLocks noGrp="1" noChangeArrowheads="1"/>
          </p:cNvSpPr>
          <p:nvPr>
            <p:ph type="body" idx="1"/>
          </p:nvPr>
        </p:nvSpPr>
        <p:spPr>
          <a:xfrm>
            <a:off x="1037063" y="1895707"/>
            <a:ext cx="7954537" cy="4482791"/>
          </a:xfrm>
        </p:spPr>
        <p:txBody>
          <a:bodyPr/>
          <a:lstStyle/>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63" y="1895707"/>
            <a:ext cx="7660887" cy="4097600"/>
          </a:xfrm>
          <a:prstGeom prst="rect">
            <a:avLst/>
          </a:prstGeom>
        </p:spPr>
      </p:pic>
    </p:spTree>
    <p:extLst>
      <p:ext uri="{BB962C8B-B14F-4D97-AF65-F5344CB8AC3E}">
        <p14:creationId xmlns:p14="http://schemas.microsoft.com/office/powerpoint/2010/main" val="3294872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397560"/>
            <a:ext cx="7315200" cy="581025"/>
          </a:xfrm>
        </p:spPr>
        <p:txBody>
          <a:bodyPr/>
          <a:lstStyle/>
          <a:p>
            <a:r>
              <a:rPr lang="en-US" sz="3200" dirty="0">
                <a:latin typeface="Algerian" panose="04020705040A02060702" pitchFamily="82" charset="0"/>
              </a:rPr>
              <a:t>Agile methodology (Burndown)</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80" y="1147546"/>
            <a:ext cx="7467600" cy="5396199"/>
          </a:xfrm>
          <a:prstGeom prst="rect">
            <a:avLst/>
          </a:prstGeom>
        </p:spPr>
      </p:pic>
    </p:spTree>
    <p:extLst>
      <p:ext uri="{BB962C8B-B14F-4D97-AF65-F5344CB8AC3E}">
        <p14:creationId xmlns:p14="http://schemas.microsoft.com/office/powerpoint/2010/main" val="3021276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Summary of meetings</a:t>
            </a:r>
          </a:p>
        </p:txBody>
      </p:sp>
      <p:sp>
        <p:nvSpPr>
          <p:cNvPr id="6147" name="Rectangle 3"/>
          <p:cNvSpPr>
            <a:spLocks noGrp="1" noChangeArrowheads="1"/>
          </p:cNvSpPr>
          <p:nvPr>
            <p:ph type="body" idx="1"/>
          </p:nvPr>
        </p:nvSpPr>
        <p:spPr>
          <a:xfrm>
            <a:off x="1037063" y="1895707"/>
            <a:ext cx="7954537" cy="4482791"/>
          </a:xfrm>
        </p:spPr>
        <p:txBody>
          <a:bodyPr/>
          <a:lstStyle/>
          <a:p>
            <a:pPr marL="114300" marR="0" indent="0" algn="just">
              <a:lnSpc>
                <a:spcPct val="107000"/>
              </a:lnSpc>
              <a:spcBef>
                <a:spcPts val="0"/>
              </a:spcBef>
              <a:spcAft>
                <a:spcPts val="80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We had approximately 22 meetings as recorded in our GitHub repository, here is a one of our meeting which shows attendance, purpose of meeting, goal, who’s responsible for what etc.</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286109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42947" y="567153"/>
            <a:ext cx="7315200" cy="581025"/>
          </a:xfrm>
        </p:spPr>
        <p:txBody>
          <a:bodyPr/>
          <a:lstStyle/>
          <a:p>
            <a:r>
              <a:rPr lang="en-US" sz="3200" dirty="0">
                <a:latin typeface="Algerian" panose="04020705040A02060702" pitchFamily="82" charset="0"/>
              </a:rPr>
              <a:t>Summary of meetings</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655" y="1294696"/>
            <a:ext cx="3691050" cy="5156614"/>
          </a:xfrm>
          <a:prstGeom prst="rect">
            <a:avLst/>
          </a:prstGeom>
        </p:spPr>
      </p:pic>
    </p:spTree>
    <p:extLst>
      <p:ext uri="{BB962C8B-B14F-4D97-AF65-F5344CB8AC3E}">
        <p14:creationId xmlns:p14="http://schemas.microsoft.com/office/powerpoint/2010/main" val="395971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326995" y="767609"/>
            <a:ext cx="7620000" cy="581025"/>
          </a:xfrm>
        </p:spPr>
        <p:txBody>
          <a:bodyPr/>
          <a:lstStyle/>
          <a:p>
            <a:r>
              <a:rPr lang="en-US" sz="3200" dirty="0">
                <a:latin typeface="Algerian" panose="04020705040A02060702" pitchFamily="82" charset="0"/>
              </a:rPr>
              <a:t>Steps to demonstrate the system</a:t>
            </a:r>
          </a:p>
        </p:txBody>
      </p:sp>
      <p:sp>
        <p:nvSpPr>
          <p:cNvPr id="6147" name="Rectangle 3"/>
          <p:cNvSpPr>
            <a:spLocks noGrp="1" noChangeArrowheads="1"/>
          </p:cNvSpPr>
          <p:nvPr>
            <p:ph type="body" idx="1"/>
          </p:nvPr>
        </p:nvSpPr>
        <p:spPr>
          <a:xfrm>
            <a:off x="657921" y="1549090"/>
            <a:ext cx="8173845" cy="4784803"/>
          </a:xfrm>
        </p:spPr>
        <p:txBody>
          <a:bodyPr/>
          <a:lstStyle/>
          <a:p>
            <a:pPr lvl="0"/>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create student, assign password, view student information, set academy year, </a:t>
            </a:r>
          </a:p>
          <a:p>
            <a:pPr lvl="0"/>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add claims, add supporting document, view claims submitted, can’t delete claims, view his profile, receive notifications for decisions made on claims</a:t>
            </a:r>
          </a:p>
          <a:p>
            <a:pPr lvl="0"/>
            <a:r>
              <a:rPr lang="en-US" b="1" dirty="0">
                <a:latin typeface="Times New Roman" panose="02020603050405020304" pitchFamily="18" charset="0"/>
                <a:cs typeface="Times New Roman" panose="02020603050405020304" pitchFamily="18" charset="0"/>
              </a:rPr>
              <a:t>Coordinator</a:t>
            </a:r>
            <a:r>
              <a:rPr lang="en-US" dirty="0">
                <a:latin typeface="Times New Roman" panose="02020603050405020304" pitchFamily="18" charset="0"/>
                <a:cs typeface="Times New Roman" panose="02020603050405020304" pitchFamily="18" charset="0"/>
              </a:rPr>
              <a:t> for a faculty; accept claims, reject claims, sort claims according to (reject, accept, pending, late), view claims in the faculty, </a:t>
            </a:r>
          </a:p>
          <a:p>
            <a:pPr lvl="0"/>
            <a:r>
              <a:rPr lang="en-US" b="1" dirty="0">
                <a:latin typeface="Times New Roman" panose="02020603050405020304" pitchFamily="18" charset="0"/>
                <a:cs typeface="Times New Roman" panose="02020603050405020304" pitchFamily="18" charset="0"/>
              </a:rPr>
              <a:t>Manager</a:t>
            </a:r>
            <a:r>
              <a:rPr lang="en-US" dirty="0">
                <a:latin typeface="Times New Roman" panose="02020603050405020304" pitchFamily="18" charset="0"/>
                <a:cs typeface="Times New Roman" panose="02020603050405020304" pitchFamily="18" charset="0"/>
              </a:rPr>
              <a:t>; view all claims in the system (with the student info, status of claims, time accepting claims), view statistical data, exception report, scheduled report, view chart for various reports</a:t>
            </a:r>
          </a:p>
          <a:p>
            <a:pPr marL="11430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276868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Members and roles</a:t>
            </a:r>
          </a:p>
        </p:txBody>
      </p:sp>
      <p:sp>
        <p:nvSpPr>
          <p:cNvPr id="6147" name="Rectangle 3"/>
          <p:cNvSpPr>
            <a:spLocks noGrp="1" noChangeArrowheads="1"/>
          </p:cNvSpPr>
          <p:nvPr>
            <p:ph type="body" idx="1"/>
          </p:nvPr>
        </p:nvSpPr>
        <p:spPr>
          <a:xfrm>
            <a:off x="1260088" y="1895707"/>
            <a:ext cx="7731512" cy="2364059"/>
          </a:xfrm>
        </p:spPr>
        <p:txBody>
          <a:bodyPr/>
          <a:lstStyle/>
          <a:p>
            <a:pPr marL="0" marR="0" indent="457200" algn="just">
              <a:lnSpc>
                <a:spcPct val="107000"/>
              </a:lnSpc>
              <a:spcBef>
                <a:spcPts val="0"/>
              </a:spcBef>
              <a:spcAft>
                <a:spcPts val="800"/>
              </a:spcAft>
            </a:pPr>
            <a:r>
              <a:rPr lang="it-IT" dirty="0" err="1">
                <a:latin typeface="Times New Roman" panose="02020603050405020304" pitchFamily="18" charset="0"/>
                <a:ea typeface="Calibri" panose="020F0502020204030204" pitchFamily="34" charset="0"/>
                <a:cs typeface="Times New Roman" panose="02020603050405020304" pitchFamily="18" charset="0"/>
              </a:rPr>
              <a:t>Muktar</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it-IT" dirty="0" err="1">
                <a:latin typeface="Times New Roman" panose="02020603050405020304" pitchFamily="18" charset="0"/>
                <a:ea typeface="Calibri" panose="020F0502020204030204" pitchFamily="34" charset="0"/>
                <a:cs typeface="Times New Roman" panose="02020603050405020304" pitchFamily="18" charset="0"/>
              </a:rPr>
              <a:t>Mannir</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Database/</a:t>
            </a:r>
            <a:r>
              <a:rPr lang="it-IT" dirty="0" err="1">
                <a:latin typeface="Times New Roman" panose="02020603050405020304" pitchFamily="18" charset="0"/>
                <a:ea typeface="Calibri" panose="020F0502020204030204" pitchFamily="34" charset="0"/>
                <a:cs typeface="Times New Roman" panose="02020603050405020304" pitchFamily="18" charset="0"/>
              </a:rPr>
              <a:t>Functionality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Joseph </a:t>
            </a:r>
            <a:r>
              <a:rPr lang="it-IT" dirty="0" err="1">
                <a:latin typeface="Times New Roman" panose="02020603050405020304" pitchFamily="18" charset="0"/>
                <a:ea typeface="Calibri" panose="020F0502020204030204" pitchFamily="34" charset="0"/>
                <a:cs typeface="Times New Roman" panose="02020603050405020304" pitchFamily="18" charset="0"/>
              </a:rPr>
              <a:t>Dele</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Agile </a:t>
            </a:r>
            <a:r>
              <a:rPr lang="it-IT" dirty="0" err="1">
                <a:latin typeface="Times New Roman" panose="02020603050405020304" pitchFamily="18" charset="0"/>
                <a:ea typeface="Calibri" panose="020F0502020204030204" pitchFamily="34" charset="0"/>
                <a:cs typeface="Times New Roman" panose="02020603050405020304" pitchFamily="18" charset="0"/>
              </a:rPr>
              <a:t>Methodology</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a:latin typeface="Times New Roman" panose="02020603050405020304" pitchFamily="18" charset="0"/>
                <a:ea typeface="Calibri" panose="020F0502020204030204" pitchFamily="34" charset="0"/>
                <a:cs typeface="Times New Roman" panose="02020603050405020304" pitchFamily="18" charset="0"/>
              </a:rPr>
              <a:t>Maina </a:t>
            </a:r>
            <a:r>
              <a:rPr lang="it-IT" dirty="0" err="1">
                <a:latin typeface="Times New Roman" panose="02020603050405020304" pitchFamily="18" charset="0"/>
                <a:ea typeface="Calibri" panose="020F0502020204030204" pitchFamily="34" charset="0"/>
                <a:cs typeface="Times New Roman" panose="02020603050405020304" pitchFamily="18" charset="0"/>
              </a:rPr>
              <a:t>Abubakar</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mr-IN" dirty="0">
                <a:latin typeface="Times New Roman" panose="02020603050405020304" pitchFamily="18" charset="0"/>
                <a:ea typeface="Calibri" panose="020F0502020204030204" pitchFamily="34" charset="0"/>
                <a:cs typeface="Times New Roman" panose="02020603050405020304" pitchFamily="18" charset="0"/>
              </a:rPr>
              <a:t>–</a:t>
            </a:r>
            <a:r>
              <a:rPr lang="it-IT" dirty="0">
                <a:latin typeface="Times New Roman" panose="02020603050405020304" pitchFamily="18" charset="0"/>
                <a:ea typeface="Calibri" panose="020F0502020204030204" pitchFamily="34" charset="0"/>
                <a:cs typeface="Times New Roman" panose="02020603050405020304" pitchFamily="18" charset="0"/>
              </a:rPr>
              <a:t> Site Design</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it-IT" dirty="0" err="1">
                <a:latin typeface="Times New Roman" panose="02020603050405020304" pitchFamily="18" charset="0"/>
                <a:ea typeface="Calibri" panose="020F0502020204030204" pitchFamily="34" charset="0"/>
                <a:cs typeface="Times New Roman" panose="02020603050405020304" pitchFamily="18" charset="0"/>
              </a:rPr>
              <a:t>Ekpenyong</a:t>
            </a:r>
            <a:r>
              <a:rPr lang="it-IT" dirty="0">
                <a:latin typeface="Times New Roman" panose="02020603050405020304" pitchFamily="18" charset="0"/>
                <a:ea typeface="Calibri" panose="020F0502020204030204" pitchFamily="34" charset="0"/>
                <a:cs typeface="Times New Roman" panose="02020603050405020304" pitchFamily="18" charset="0"/>
              </a:rPr>
              <a:t> </a:t>
            </a:r>
            <a:r>
              <a:rPr lang="it-IT" dirty="0" err="1">
                <a:latin typeface="Times New Roman" panose="02020603050405020304" pitchFamily="18" charset="0"/>
                <a:ea typeface="Calibri" panose="020F0502020204030204" pitchFamily="34" charset="0"/>
                <a:cs typeface="Times New Roman" panose="02020603050405020304" pitchFamily="18" charset="0"/>
              </a:rPr>
              <a:t>Effiong</a:t>
            </a:r>
            <a:r>
              <a:rPr lang="it-IT" dirty="0">
                <a:latin typeface="Times New Roman" panose="02020603050405020304" pitchFamily="18" charset="0"/>
                <a:ea typeface="Calibri" panose="020F0502020204030204" pitchFamily="34" charset="0"/>
                <a:cs typeface="Times New Roman" panose="02020603050405020304" pitchFamily="18" charset="0"/>
              </a:rPr>
              <a:t> - </a:t>
            </a:r>
            <a:r>
              <a:rPr lang="it-IT" dirty="0" err="1">
                <a:latin typeface="Times New Roman" panose="02020603050405020304" pitchFamily="18" charset="0"/>
                <a:ea typeface="Calibri" panose="020F0502020204030204" pitchFamily="34" charset="0"/>
                <a:cs typeface="Times New Roman" panose="02020603050405020304" pitchFamily="18" charset="0"/>
              </a:rPr>
              <a:t>Testing</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extLst>
      <p:ext uri="{BB962C8B-B14F-4D97-AF65-F5344CB8AC3E}">
        <p14:creationId xmlns:p14="http://schemas.microsoft.com/office/powerpoint/2010/main" val="1483817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Database </a:t>
            </a:r>
            <a:r>
              <a:rPr lang="en-US" sz="3200" dirty="0" err="1">
                <a:latin typeface="Algerian" panose="04020705040A02060702" pitchFamily="82" charset="0"/>
              </a:rPr>
              <a:t>erd</a:t>
            </a:r>
            <a:endParaRPr lang="en-US" sz="3200" dirty="0">
              <a:latin typeface="Algerian" panose="04020705040A02060702" pitchFamily="82"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pic>
        <p:nvPicPr>
          <p:cNvPr id="4" name="Picture 3"/>
          <p:cNvPicPr>
            <a:picLocks noChangeAspect="1"/>
          </p:cNvPicPr>
          <p:nvPr/>
        </p:nvPicPr>
        <p:blipFill>
          <a:blip r:embed="rId4"/>
          <a:stretch>
            <a:fillRect/>
          </a:stretch>
        </p:blipFill>
        <p:spPr>
          <a:xfrm>
            <a:off x="1831106" y="1579928"/>
            <a:ext cx="6855693" cy="4891081"/>
          </a:xfrm>
          <a:prstGeom prst="rect">
            <a:avLst/>
          </a:prstGeom>
        </p:spPr>
      </p:pic>
    </p:spTree>
    <p:extLst>
      <p:ext uri="{BB962C8B-B14F-4D97-AF65-F5344CB8AC3E}">
        <p14:creationId xmlns:p14="http://schemas.microsoft.com/office/powerpoint/2010/main" val="355541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Db Referential integrity</a:t>
            </a:r>
          </a:p>
        </p:txBody>
      </p:sp>
      <p:sp>
        <p:nvSpPr>
          <p:cNvPr id="6147" name="Rectangle 3"/>
          <p:cNvSpPr>
            <a:spLocks noGrp="1" noChangeArrowheads="1"/>
          </p:cNvSpPr>
          <p:nvPr>
            <p:ph type="body" idx="1"/>
          </p:nvPr>
        </p:nvSpPr>
        <p:spPr>
          <a:xfrm>
            <a:off x="1260088" y="1895707"/>
            <a:ext cx="7731512" cy="2364059"/>
          </a:xfrm>
        </p:spPr>
        <p:txBody>
          <a:bodyPr/>
          <a:lstStyle/>
          <a:p>
            <a:pPr marL="0" marR="0" indent="45720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is the system’s </a:t>
            </a:r>
            <a:r>
              <a:rPr lang="en-US" dirty="0">
                <a:latin typeface="Times New Roman" charset="0"/>
                <a:ea typeface="Times New Roman" charset="0"/>
                <a:cs typeface="Times New Roman" charset="0"/>
              </a:rPr>
              <a:t>relational database concept, which states that all table relationships are always  consistent.</a:t>
            </a:r>
          </a:p>
          <a:p>
            <a:pPr marL="0" marR="0" indent="457200" algn="just">
              <a:lnSpc>
                <a:spcPct val="107000"/>
              </a:lnSpc>
              <a:spcBef>
                <a:spcPts val="0"/>
              </a:spcBef>
              <a:spcAft>
                <a:spcPts val="800"/>
              </a:spcAft>
            </a:pPr>
            <a:r>
              <a:rPr lang="en-US" dirty="0">
                <a:latin typeface="Times New Roman" charset="0"/>
                <a:ea typeface="Times New Roman" charset="0"/>
                <a:cs typeface="Times New Roman" charset="0"/>
              </a:rPr>
              <a:t>Referential integrity is used in a different tables in the database. For instance:</a:t>
            </a:r>
          </a:p>
          <a:p>
            <a:pPr marL="400050" lvl="1" indent="457200" algn="just">
              <a:lnSpc>
                <a:spcPct val="107000"/>
              </a:lnSpc>
              <a:spcBef>
                <a:spcPts val="0"/>
              </a:spcBef>
              <a:spcAft>
                <a:spcPts val="800"/>
              </a:spcAft>
            </a:pPr>
            <a:r>
              <a:rPr lang="en-US" dirty="0">
                <a:latin typeface="Times New Roman" charset="0"/>
                <a:ea typeface="Times New Roman" charset="0"/>
                <a:cs typeface="Times New Roman" charset="0"/>
              </a:rPr>
              <a:t>Student table and </a:t>
            </a: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table</a:t>
            </a:r>
          </a:p>
          <a:p>
            <a:pPr marL="400050" lvl="1" indent="457200" algn="just">
              <a:lnSpc>
                <a:spcPct val="107000"/>
              </a:lnSpc>
              <a:spcBef>
                <a:spcPts val="0"/>
              </a:spcBef>
              <a:spcAft>
                <a:spcPts val="800"/>
              </a:spcAft>
            </a:pPr>
            <a:r>
              <a:rPr lang="en-US" dirty="0">
                <a:latin typeface="Times New Roman" charset="0"/>
                <a:ea typeface="Times New Roman" charset="0"/>
                <a:cs typeface="Times New Roman" charset="0"/>
              </a:rPr>
              <a:t>The student table is where the list of </a:t>
            </a:r>
          </a:p>
          <a:p>
            <a:pPr marL="400050" lvl="1" indent="0" algn="just">
              <a:lnSpc>
                <a:spcPct val="107000"/>
              </a:lnSpc>
              <a:spcBef>
                <a:spcPts val="0"/>
              </a:spcBef>
              <a:spcAft>
                <a:spcPts val="800"/>
              </a:spcAft>
              <a:buNone/>
            </a:pPr>
            <a:r>
              <a:rPr lang="en-US" dirty="0">
                <a:latin typeface="Times New Roman" charset="0"/>
                <a:ea typeface="Times New Roman" charset="0"/>
                <a:cs typeface="Times New Roman" charset="0"/>
              </a:rPr>
              <a:t>	all the student details is while</a:t>
            </a:r>
          </a:p>
          <a:p>
            <a:pPr marL="400050" lvl="1" indent="457200" algn="just">
              <a:lnSpc>
                <a:spcPct val="107000"/>
              </a:lnSpc>
              <a:spcBef>
                <a:spcPts val="0"/>
              </a:spcBef>
              <a:spcAft>
                <a:spcPts val="800"/>
              </a:spcAft>
            </a:pP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table is where the details of </a:t>
            </a:r>
          </a:p>
          <a:p>
            <a:pPr marL="400050" lvl="1" indent="0" algn="just">
              <a:lnSpc>
                <a:spcPct val="107000"/>
              </a:lnSpc>
              <a:spcBef>
                <a:spcPts val="0"/>
              </a:spcBef>
              <a:spcAft>
                <a:spcPts val="800"/>
              </a:spcAft>
              <a:buNone/>
            </a:pPr>
            <a:r>
              <a:rPr lang="en-US" dirty="0">
                <a:latin typeface="Times New Roman" charset="0"/>
                <a:ea typeface="Times New Roman" charset="0"/>
                <a:cs typeface="Times New Roman" charset="0"/>
              </a:rPr>
              <a:t>	each </a:t>
            </a:r>
            <a:r>
              <a:rPr lang="en-US" dirty="0" err="1">
                <a:latin typeface="Times New Roman" charset="0"/>
                <a:ea typeface="Times New Roman" charset="0"/>
                <a:cs typeface="Times New Roman" charset="0"/>
              </a:rPr>
              <a:t>EC_Claims</a:t>
            </a:r>
            <a:r>
              <a:rPr lang="en-US" dirty="0">
                <a:latin typeface="Times New Roman" charset="0"/>
                <a:ea typeface="Times New Roman" charset="0"/>
                <a:cs typeface="Times New Roman" charset="0"/>
              </a:rPr>
              <a:t> 	posted by each student.</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pic>
        <p:nvPicPr>
          <p:cNvPr id="3" name="Picture 2"/>
          <p:cNvPicPr>
            <a:picLocks noChangeAspect="1"/>
          </p:cNvPicPr>
          <p:nvPr/>
        </p:nvPicPr>
        <p:blipFill>
          <a:blip r:embed="rId4"/>
          <a:stretch>
            <a:fillRect/>
          </a:stretch>
        </p:blipFill>
        <p:spPr>
          <a:xfrm>
            <a:off x="6430485" y="3215621"/>
            <a:ext cx="2276635" cy="3083736"/>
          </a:xfrm>
          <a:prstGeom prst="rect">
            <a:avLst/>
          </a:prstGeom>
        </p:spPr>
      </p:pic>
    </p:spTree>
    <p:extLst>
      <p:ext uri="{BB962C8B-B14F-4D97-AF65-F5344CB8AC3E}">
        <p14:creationId xmlns:p14="http://schemas.microsoft.com/office/powerpoint/2010/main" val="67997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96720" y="932815"/>
            <a:ext cx="7315200" cy="581025"/>
          </a:xfrm>
        </p:spPr>
        <p:txBody>
          <a:bodyPr/>
          <a:lstStyle/>
          <a:p>
            <a:r>
              <a:rPr lang="en-US" dirty="0"/>
              <a:t>Roles implementation</a:t>
            </a:r>
          </a:p>
        </p:txBody>
      </p:sp>
      <p:sp>
        <p:nvSpPr>
          <p:cNvPr id="5" name="Content Placeholder 4"/>
          <p:cNvSpPr>
            <a:spLocks noGrp="1"/>
          </p:cNvSpPr>
          <p:nvPr>
            <p:ph idx="1"/>
          </p:nvPr>
        </p:nvSpPr>
        <p:spPr>
          <a:xfrm>
            <a:off x="1757680" y="1747520"/>
            <a:ext cx="7162800" cy="4038600"/>
          </a:xfrm>
        </p:spPr>
        <p:txBody>
          <a:bodyPr/>
          <a:lstStyle/>
          <a:p>
            <a:r>
              <a:rPr lang="en-US" dirty="0"/>
              <a:t>The application has collection of permissions/privileges that can be assigned to one or more users.</a:t>
            </a:r>
          </a:p>
          <a:p>
            <a:r>
              <a:rPr lang="en-US" dirty="0"/>
              <a:t>The Users of the application are </a:t>
            </a:r>
          </a:p>
          <a:p>
            <a:pPr lvl="1"/>
            <a:r>
              <a:rPr lang="en-US" dirty="0"/>
              <a:t>Admins</a:t>
            </a:r>
          </a:p>
          <a:p>
            <a:pPr lvl="1"/>
            <a:r>
              <a:rPr lang="en-US" dirty="0"/>
              <a:t>Students</a:t>
            </a:r>
          </a:p>
          <a:p>
            <a:pPr lvl="1"/>
            <a:r>
              <a:rPr lang="en-US" dirty="0" err="1"/>
              <a:t>EC_Coordination</a:t>
            </a:r>
            <a:endParaRPr lang="en-US" dirty="0"/>
          </a:p>
          <a:p>
            <a:pPr lvl="1"/>
            <a:r>
              <a:rPr lang="en-US" dirty="0" err="1"/>
              <a:t>EC_Manager</a:t>
            </a:r>
            <a:endParaRPr lang="en-US" dirty="0"/>
          </a:p>
          <a:p>
            <a:pPr>
              <a:buFont typeface="Arial" charset="0"/>
              <a:buChar char="•"/>
            </a:pPr>
            <a:r>
              <a:rPr lang="en-US" dirty="0"/>
              <a:t>Each of this user has roles in the application</a:t>
            </a: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pic>
        <p:nvPicPr>
          <p:cNvPr id="2" name="Picture 1"/>
          <p:cNvPicPr>
            <a:picLocks noChangeAspect="1"/>
          </p:cNvPicPr>
          <p:nvPr/>
        </p:nvPicPr>
        <p:blipFill>
          <a:blip r:embed="rId3"/>
          <a:stretch>
            <a:fillRect/>
          </a:stretch>
        </p:blipFill>
        <p:spPr>
          <a:xfrm>
            <a:off x="4194015" y="3215621"/>
            <a:ext cx="755970" cy="426757"/>
          </a:xfrm>
          <a:prstGeom prst="rect">
            <a:avLst/>
          </a:prstGeom>
        </p:spPr>
      </p:pic>
    </p:spTree>
    <p:extLst>
      <p:ext uri="{BB962C8B-B14F-4D97-AF65-F5344CB8AC3E}">
        <p14:creationId xmlns:p14="http://schemas.microsoft.com/office/powerpoint/2010/main" val="314566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650404"/>
            <a:ext cx="7315200" cy="581025"/>
          </a:xfrm>
        </p:spPr>
        <p:txBody>
          <a:bodyPr/>
          <a:lstStyle/>
          <a:p>
            <a:r>
              <a:rPr lang="en-US" sz="3200" dirty="0">
                <a:latin typeface="Algerian" panose="04020705040A02060702" pitchFamily="82" charset="0"/>
              </a:rPr>
              <a:t>Site design (Responsive design)</a:t>
            </a:r>
          </a:p>
        </p:txBody>
      </p:sp>
      <p:sp>
        <p:nvSpPr>
          <p:cNvPr id="6147" name="Rectangle 3"/>
          <p:cNvSpPr>
            <a:spLocks noGrp="1" noChangeArrowheads="1"/>
          </p:cNvSpPr>
          <p:nvPr>
            <p:ph type="body" idx="1"/>
          </p:nvPr>
        </p:nvSpPr>
        <p:spPr>
          <a:xfrm>
            <a:off x="1371600" y="1380273"/>
            <a:ext cx="7620000" cy="4925482"/>
          </a:xfrm>
        </p:spPr>
        <p:txBody>
          <a:bodyPr/>
          <a:lstStyle/>
          <a:p>
            <a:pPr marL="0" lvl="0" indent="0">
              <a:buNone/>
            </a:pPr>
            <a:r>
              <a:rPr lang="en-US" sz="2000" dirty="0"/>
              <a:t>Responsive web design is the use of CSS and HTML to resize, hide, shrink, enlarge, or move the content of an app or website to make it look good on any screen. </a:t>
            </a:r>
          </a:p>
          <a:p>
            <a:pPr marL="0" lvl="0" indent="0">
              <a:buNone/>
            </a:pPr>
            <a:r>
              <a:rPr lang="en-US" sz="2000" dirty="0">
                <a:latin typeface="Times New Roman" panose="02020603050405020304" pitchFamily="18" charset="0"/>
                <a:cs typeface="Times New Roman" panose="02020603050405020304" pitchFamily="18" charset="0"/>
              </a:rPr>
              <a:t>Using viewport (for responsive design)</a:t>
            </a:r>
          </a:p>
          <a:p>
            <a:pPr marL="0" indent="0">
              <a:buNone/>
            </a:pPr>
            <a:r>
              <a:rPr lang="en-US" sz="2000" dirty="0">
                <a:latin typeface="Times New Roman" panose="02020603050405020304" pitchFamily="18" charset="0"/>
                <a:cs typeface="Times New Roman" panose="02020603050405020304" pitchFamily="18" charset="0"/>
              </a:rPr>
              <a:t>In other to get a responsive design that will run on different platform, the following line of code was added to the head section,</a:t>
            </a:r>
            <a:r>
              <a:rPr lang="en-US" sz="2000" dirty="0"/>
              <a:t> </a:t>
            </a:r>
          </a:p>
          <a:p>
            <a:r>
              <a:rPr lang="en-US" sz="2000" dirty="0">
                <a:solidFill>
                  <a:srgbClr val="C00000"/>
                </a:solidFill>
              </a:rPr>
              <a:t>&lt;</a:t>
            </a:r>
            <a:r>
              <a:rPr lang="en-US" sz="2000" dirty="0" err="1">
                <a:solidFill>
                  <a:srgbClr val="C00000"/>
                </a:solidFill>
              </a:rPr>
              <a:t>linkrel</a:t>
            </a:r>
            <a:r>
              <a:rPr lang="en-US" sz="2000" dirty="0">
                <a:solidFill>
                  <a:srgbClr val="C00000"/>
                </a:solidFill>
              </a:rPr>
              <a:t>="</a:t>
            </a:r>
            <a:r>
              <a:rPr lang="en-US" sz="2000" dirty="0" err="1">
                <a:solidFill>
                  <a:srgbClr val="C00000"/>
                </a:solidFill>
              </a:rPr>
              <a:t>stylesheet"ref</a:t>
            </a:r>
            <a:r>
              <a:rPr lang="en-US" sz="2000" dirty="0">
                <a:solidFill>
                  <a:srgbClr val="C00000"/>
                </a:solidFill>
              </a:rPr>
              <a:t>="https://maxcdn.bootstrapcdn.com/bootstrap/3.3.7/</a:t>
            </a:r>
            <a:r>
              <a:rPr lang="en-US" sz="2000" dirty="0" err="1">
                <a:solidFill>
                  <a:srgbClr val="C00000"/>
                </a:solidFill>
              </a:rPr>
              <a:t>css</a:t>
            </a:r>
            <a:r>
              <a:rPr lang="en-US" sz="2000" dirty="0">
                <a:solidFill>
                  <a:srgbClr val="C00000"/>
                </a:solidFill>
              </a:rPr>
              <a:t>/</a:t>
            </a:r>
            <a:r>
              <a:rPr lang="en-US" sz="2000" dirty="0" err="1">
                <a:solidFill>
                  <a:srgbClr val="C00000"/>
                </a:solidFill>
              </a:rPr>
              <a:t>bootstrap.min.css"integrity</a:t>
            </a:r>
            <a:r>
              <a:rPr lang="en-US" sz="2000" dirty="0">
                <a:solidFill>
                  <a:srgbClr val="C00000"/>
                </a:solidFill>
              </a:rPr>
              <a:t>="sha384BVYiiSIFeK1dGmJRAkycuHAHRg32OmUcww7on3RYdg4Va+PmSTsz/K68vbdEjh4u" </a:t>
            </a:r>
            <a:r>
              <a:rPr lang="en-US" sz="2000" dirty="0" err="1">
                <a:solidFill>
                  <a:srgbClr val="C00000"/>
                </a:solidFill>
              </a:rPr>
              <a:t>crossorigin</a:t>
            </a:r>
            <a:r>
              <a:rPr lang="en-US" sz="2000" dirty="0">
                <a:solidFill>
                  <a:srgbClr val="C00000"/>
                </a:solidFill>
              </a:rPr>
              <a:t>="anonymous"&gt;</a:t>
            </a:r>
          </a:p>
          <a:p>
            <a:r>
              <a:rPr lang="en-US" sz="2000" dirty="0"/>
              <a:t>	</a:t>
            </a:r>
            <a:r>
              <a:rPr lang="en-US" sz="2000" dirty="0">
                <a:solidFill>
                  <a:srgbClr val="C00000"/>
                </a:solidFill>
              </a:rPr>
              <a:t>And &lt;meta name="viewport" content="width=device-width, initial-scale=1.0"&gt;</a:t>
            </a:r>
          </a:p>
          <a:p>
            <a:pPr marL="0" indent="0">
              <a:buNone/>
            </a:pPr>
            <a:r>
              <a:rPr lang="en-US" sz="2000" dirty="0">
                <a:latin typeface="Times New Roman" panose="02020603050405020304" pitchFamily="18" charset="0"/>
                <a:cs typeface="Times New Roman" panose="02020603050405020304" pitchFamily="18" charset="0"/>
              </a:rPr>
              <a:t>The first one is an incorporating  bootstrap library and the second will help determinize how the content of the web page will fit in smaller or mobile screens.</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48563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Site design (usability)</a:t>
            </a:r>
          </a:p>
        </p:txBody>
      </p:sp>
      <p:sp>
        <p:nvSpPr>
          <p:cNvPr id="6147" name="Rectangle 3"/>
          <p:cNvSpPr>
            <a:spLocks noGrp="1" noChangeArrowheads="1"/>
          </p:cNvSpPr>
          <p:nvPr>
            <p:ph type="body" idx="1"/>
          </p:nvPr>
        </p:nvSpPr>
        <p:spPr>
          <a:xfrm>
            <a:off x="1037063" y="1895707"/>
            <a:ext cx="7954537" cy="4482791"/>
          </a:xfrm>
        </p:spPr>
        <p:txBody>
          <a:bodyPr/>
          <a:lstStyle/>
          <a:p>
            <a:pPr marL="0" indent="0" algn="just">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This system is quite easy to use given the various reasons; information is clear and not ambiguous, it runs of various screen sizes, runs on various browsers. </a:t>
            </a:r>
          </a:p>
          <a:p>
            <a:pPr marL="0" indent="0" algn="just">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In a nut shell, the system is user friendly and does what it is meant to do.</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396170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676400" y="968065"/>
            <a:ext cx="7315200" cy="581025"/>
          </a:xfrm>
        </p:spPr>
        <p:txBody>
          <a:bodyPr/>
          <a:lstStyle/>
          <a:p>
            <a:r>
              <a:rPr lang="en-US" sz="3200" dirty="0">
                <a:latin typeface="Algerian" panose="04020705040A02060702" pitchFamily="82" charset="0"/>
              </a:rPr>
              <a:t>Site design (Accessibility)</a:t>
            </a:r>
          </a:p>
        </p:txBody>
      </p:sp>
      <p:sp>
        <p:nvSpPr>
          <p:cNvPr id="6147" name="Rectangle 3"/>
          <p:cNvSpPr>
            <a:spLocks noGrp="1" noChangeArrowheads="1"/>
          </p:cNvSpPr>
          <p:nvPr>
            <p:ph type="body" idx="1"/>
          </p:nvPr>
        </p:nvSpPr>
        <p:spPr>
          <a:xfrm>
            <a:off x="1037063" y="1895707"/>
            <a:ext cx="7954537" cy="4482791"/>
          </a:xfrm>
        </p:spPr>
        <p:txBody>
          <a:bodyPr/>
          <a:lstStyle/>
          <a:p>
            <a:pPr marL="457200" marR="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Accessibility is when the website has support for physical impaired people, this is a case when the site is designed to allow any kind of user to use, anyone with disability. </a:t>
            </a:r>
          </a:p>
          <a:p>
            <a:pPr marL="457200" marR="0" algn="just">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But for our website, we didn’t have any support for people with disability.</a:t>
            </a:r>
          </a:p>
          <a:p>
            <a:pPr marL="0" marR="0" indent="0" algn="just">
              <a:lnSpc>
                <a:spcPct val="107000"/>
              </a:lnSpc>
              <a:spcBef>
                <a:spcPts val="0"/>
              </a:spcBef>
              <a:spcAft>
                <a:spcPts val="80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148" name="Text Box 4"/>
          <p:cNvSpPr txBox="1">
            <a:spLocks noChangeArrowheads="1"/>
          </p:cNvSpPr>
          <p:nvPr/>
        </p:nvSpPr>
        <p:spPr bwMode="auto">
          <a:xfrm>
            <a:off x="304800" y="228599"/>
            <a:ext cx="22934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r">
              <a:defRPr sz="1000" b="1">
                <a:solidFill>
                  <a:schemeClr val="bg1"/>
                </a:solidFill>
                <a:latin typeface="Arial" panose="020B0604020202020204" pitchFamily="34" charset="0"/>
              </a:defRPr>
            </a:lvl1pPr>
            <a:lvl2pPr marL="742950" indent="-285750" algn="r">
              <a:defRPr sz="1000" b="1">
                <a:solidFill>
                  <a:schemeClr val="bg1"/>
                </a:solidFill>
                <a:latin typeface="Arial" panose="020B0604020202020204" pitchFamily="34" charset="0"/>
              </a:defRPr>
            </a:lvl2pPr>
            <a:lvl3pPr marL="1143000" indent="-228600" algn="r">
              <a:defRPr sz="1000" b="1">
                <a:solidFill>
                  <a:schemeClr val="bg1"/>
                </a:solidFill>
                <a:latin typeface="Arial" panose="020B0604020202020204" pitchFamily="34" charset="0"/>
              </a:defRPr>
            </a:lvl3pPr>
            <a:lvl4pPr marL="1600200" indent="-228600" algn="r">
              <a:defRPr sz="1000" b="1">
                <a:solidFill>
                  <a:schemeClr val="bg1"/>
                </a:solidFill>
                <a:latin typeface="Arial" panose="020B0604020202020204" pitchFamily="34" charset="0"/>
              </a:defRPr>
            </a:lvl4pPr>
            <a:lvl5pPr marL="2057400" indent="-228600" algn="r">
              <a:defRPr sz="1000" b="1">
                <a:solidFill>
                  <a:schemeClr val="bg1"/>
                </a:solidFill>
                <a:latin typeface="Arial" panose="020B0604020202020204" pitchFamily="34" charset="0"/>
              </a:defRPr>
            </a:lvl5pPr>
            <a:lvl6pPr marL="2514600" indent="-228600" algn="r" eaLnBrk="0" fontAlgn="base" hangingPunct="0">
              <a:spcBef>
                <a:spcPct val="0"/>
              </a:spcBef>
              <a:spcAft>
                <a:spcPct val="0"/>
              </a:spcAft>
              <a:defRPr sz="1000" b="1">
                <a:solidFill>
                  <a:schemeClr val="bg1"/>
                </a:solidFill>
                <a:latin typeface="Arial" panose="020B0604020202020204" pitchFamily="34" charset="0"/>
              </a:defRPr>
            </a:lvl6pPr>
            <a:lvl7pPr marL="2971800" indent="-228600" algn="r" eaLnBrk="0" fontAlgn="base" hangingPunct="0">
              <a:spcBef>
                <a:spcPct val="0"/>
              </a:spcBef>
              <a:spcAft>
                <a:spcPct val="0"/>
              </a:spcAft>
              <a:defRPr sz="1000" b="1">
                <a:solidFill>
                  <a:schemeClr val="bg1"/>
                </a:solidFill>
                <a:latin typeface="Arial" panose="020B0604020202020204" pitchFamily="34" charset="0"/>
              </a:defRPr>
            </a:lvl7pPr>
            <a:lvl8pPr marL="3429000" indent="-228600" algn="r" eaLnBrk="0" fontAlgn="base" hangingPunct="0">
              <a:spcBef>
                <a:spcPct val="0"/>
              </a:spcBef>
              <a:spcAft>
                <a:spcPct val="0"/>
              </a:spcAft>
              <a:defRPr sz="1000" b="1">
                <a:solidFill>
                  <a:schemeClr val="bg1"/>
                </a:solidFill>
                <a:latin typeface="Arial" panose="020B0604020202020204" pitchFamily="34" charset="0"/>
              </a:defRPr>
            </a:lvl8pPr>
            <a:lvl9pPr marL="3886200" indent="-228600" algn="r" eaLnBrk="0" fontAlgn="base" hangingPunct="0">
              <a:spcBef>
                <a:spcPct val="0"/>
              </a:spcBef>
              <a:spcAft>
                <a:spcPct val="0"/>
              </a:spcAft>
              <a:defRPr sz="1000" b="1">
                <a:solidFill>
                  <a:schemeClr val="bg1"/>
                </a:solidFill>
                <a:latin typeface="Arial" panose="020B0604020202020204" pitchFamily="34" charset="0"/>
              </a:defRPr>
            </a:lvl9pPr>
          </a:lstStyle>
          <a:p>
            <a:pPr lvl="0" algn="l" eaLnBrk="1" hangingPunct="1">
              <a:spcBef>
                <a:spcPct val="50000"/>
              </a:spcBef>
            </a:pPr>
            <a:r>
              <a:rPr lang="en-US" altLang="en-US" sz="1600" b="0" dirty="0">
                <a:solidFill>
                  <a:srgbClr val="FFFFFF"/>
                </a:solidFill>
                <a:latin typeface="Agency FB" panose="020B0503020202020204" pitchFamily="34" charset="0"/>
              </a:rPr>
              <a:t>GROUP 1</a:t>
            </a:r>
            <a:endParaRPr lang="fr-FR" altLang="en-US" sz="1600" b="0" dirty="0">
              <a:solidFill>
                <a:srgbClr val="FFFFFF"/>
              </a:solidFill>
              <a:latin typeface="Agency FB" panose="020B0503020202020204" pitchFamily="34" charset="0"/>
            </a:endParaRPr>
          </a:p>
        </p:txBody>
      </p:sp>
    </p:spTree>
    <p:extLst>
      <p:ext uri="{BB962C8B-B14F-4D97-AF65-F5344CB8AC3E}">
        <p14:creationId xmlns:p14="http://schemas.microsoft.com/office/powerpoint/2010/main" val="1737926369"/>
      </p:ext>
    </p:extLst>
  </p:cSld>
  <p:clrMapOvr>
    <a:masterClrMapping/>
  </p:clrMapOvr>
</p:sld>
</file>

<file path=ppt/theme/theme1.xml><?xml version="1.0" encoding="utf-8"?>
<a:theme xmlns:a="http://schemas.openxmlformats.org/drawingml/2006/main" name="Default Design">
  <a:themeElements>
    <a:clrScheme name="">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365B91"/>
      </a:hlink>
      <a:folHlink>
        <a:srgbClr val="0099AF"/>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bg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fr-FR" altLang="en-US" sz="1000" b="1"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183883"/>
        </a:dk1>
        <a:lt1>
          <a:srgbClr val="FFFFFF"/>
        </a:lt1>
        <a:dk2>
          <a:srgbClr val="000000"/>
        </a:dk2>
        <a:lt2>
          <a:srgbClr val="808080"/>
        </a:lt2>
        <a:accent1>
          <a:srgbClr val="BBE0E3"/>
        </a:accent1>
        <a:accent2>
          <a:srgbClr val="333399"/>
        </a:accent2>
        <a:accent3>
          <a:srgbClr val="FFFFFF"/>
        </a:accent3>
        <a:accent4>
          <a:srgbClr val="132E6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83883"/>
        </a:dk1>
        <a:lt1>
          <a:srgbClr val="FFFFFF"/>
        </a:lt1>
        <a:dk2>
          <a:srgbClr val="000000"/>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183883"/>
        </a:dk1>
        <a:lt1>
          <a:srgbClr val="FFFFFF"/>
        </a:lt1>
        <a:dk2>
          <a:srgbClr val="183883"/>
        </a:dk2>
        <a:lt2>
          <a:srgbClr val="808080"/>
        </a:lt2>
        <a:accent1>
          <a:srgbClr val="D4E3F7"/>
        </a:accent1>
        <a:accent2>
          <a:srgbClr val="333399"/>
        </a:accent2>
        <a:accent3>
          <a:srgbClr val="FFFFFF"/>
        </a:accent3>
        <a:accent4>
          <a:srgbClr val="132E6F"/>
        </a:accent4>
        <a:accent5>
          <a:srgbClr val="E6EFF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183883"/>
        </a:dk1>
        <a:lt1>
          <a:srgbClr val="FFFFFF"/>
        </a:lt1>
        <a:dk2>
          <a:srgbClr val="183883"/>
        </a:dk2>
        <a:lt2>
          <a:srgbClr val="808080"/>
        </a:lt2>
        <a:accent1>
          <a:srgbClr val="D4E3F7"/>
        </a:accent1>
        <a:accent2>
          <a:srgbClr val="0067AF"/>
        </a:accent2>
        <a:accent3>
          <a:srgbClr val="FFFFFF"/>
        </a:accent3>
        <a:accent4>
          <a:srgbClr val="132E6F"/>
        </a:accent4>
        <a:accent5>
          <a:srgbClr val="E6EFFA"/>
        </a:accent5>
        <a:accent6>
          <a:srgbClr val="005D9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cd9dd2b1-40c5-47ba-901e-b2c021276969" Revision="1" Stencil="System.MyShapes" StencilVersion="1.0"/>
</Control>
</file>

<file path=customXml/itemProps1.xml><?xml version="1.0" encoding="utf-8"?>
<ds:datastoreItem xmlns:ds="http://schemas.openxmlformats.org/officeDocument/2006/customXml" ds:itemID="{35373AC2-9BC4-4B15-9703-9514F2E7F9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On-screen Show (4:3)</PresentationFormat>
  <Paragraphs>206</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Agency FB</vt:lpstr>
      <vt:lpstr>Algerian</vt:lpstr>
      <vt:lpstr>Arial</vt:lpstr>
      <vt:lpstr>Baskerville Old Face</vt:lpstr>
      <vt:lpstr>Calibri</vt:lpstr>
      <vt:lpstr>Rockwell Extra Bold</vt:lpstr>
      <vt:lpstr>Times New Roman</vt:lpstr>
      <vt:lpstr>Verdana</vt:lpstr>
      <vt:lpstr>Default Design</vt:lpstr>
      <vt:lpstr>WEB-BASED SECURE ROLE-BASED SYSTEM </vt:lpstr>
      <vt:lpstr>INTRODUCTION</vt:lpstr>
      <vt:lpstr>Members and roles</vt:lpstr>
      <vt:lpstr>Database erd</vt:lpstr>
      <vt:lpstr>Db Referential integrity</vt:lpstr>
      <vt:lpstr>Roles implementation</vt:lpstr>
      <vt:lpstr>Site design (Responsive design)</vt:lpstr>
      <vt:lpstr>Site design (usability)</vt:lpstr>
      <vt:lpstr>Site design (Accessibility)</vt:lpstr>
      <vt:lpstr>functionality</vt:lpstr>
      <vt:lpstr>Functionality (cont’d)</vt:lpstr>
      <vt:lpstr>testing</vt:lpstr>
      <vt:lpstr>testing</vt:lpstr>
      <vt:lpstr>Testing – Functional Requirements</vt:lpstr>
      <vt:lpstr>Testing – Functional Requirements - Cont.</vt:lpstr>
      <vt:lpstr>Testing – Non Functional Requirements</vt:lpstr>
      <vt:lpstr>Tools: Readability test tool</vt:lpstr>
      <vt:lpstr>Tool Used: Google pagespeed</vt:lpstr>
      <vt:lpstr>Tools Used: Google pagespeed</vt:lpstr>
      <vt:lpstr>Tools used: Browserling</vt:lpstr>
      <vt:lpstr>Tools used: Browserling</vt:lpstr>
      <vt:lpstr>Agile methodology</vt:lpstr>
      <vt:lpstr>Agile methodology</vt:lpstr>
      <vt:lpstr>Agile methodology (cont’d)</vt:lpstr>
      <vt:lpstr>Agile methodology (cont’d)</vt:lpstr>
      <vt:lpstr>Agile methodology (Burndown)</vt:lpstr>
      <vt:lpstr>Summary of meetings</vt:lpstr>
      <vt:lpstr>Summary of meetings</vt:lpstr>
      <vt:lpstr>Steps to demonstrate the system</vt:lpstr>
    </vt:vector>
  </TitlesOfParts>
  <Company>Presentation Magazine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2 Template</dc:title>
  <dc:creator>Presentation Magazine</dc:creator>
  <cp:lastModifiedBy>ekpenyong</cp:lastModifiedBy>
  <cp:revision>54</cp:revision>
  <dcterms:created xsi:type="dcterms:W3CDTF">2005-02-28T14:06:28Z</dcterms:created>
  <dcterms:modified xsi:type="dcterms:W3CDTF">2017-04-28T19:14:44Z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ecked by">
    <vt:lpwstr>Presentation Helper</vt:lpwstr>
  </property>
  <property fmtid="{D5CDD505-2E9C-101B-9397-08002B2CF9AE}" pid="3" name="Tfs.IsStoryboard">
    <vt:bool>true</vt:bool>
  </property>
</Properties>
</file>